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355" r:id="rId6"/>
    <p:sldId id="584" r:id="rId7"/>
    <p:sldId id="585" r:id="rId8"/>
    <p:sldId id="586" r:id="rId9"/>
    <p:sldId id="455" r:id="rId10"/>
    <p:sldId id="456" r:id="rId11"/>
    <p:sldId id="460" r:id="rId12"/>
    <p:sldId id="461" r:id="rId13"/>
    <p:sldId id="462" r:id="rId14"/>
    <p:sldId id="467" r:id="rId15"/>
    <p:sldId id="503" r:id="rId16"/>
    <p:sldId id="501" r:id="rId17"/>
    <p:sldId id="499" r:id="rId18"/>
    <p:sldId id="469" r:id="rId19"/>
    <p:sldId id="470" r:id="rId20"/>
    <p:sldId id="468" r:id="rId21"/>
    <p:sldId id="457" r:id="rId22"/>
    <p:sldId id="458" r:id="rId23"/>
    <p:sldId id="463" r:id="rId24"/>
    <p:sldId id="464" r:id="rId25"/>
    <p:sldId id="465" r:id="rId26"/>
    <p:sldId id="488" r:id="rId27"/>
    <p:sldId id="489" r:id="rId28"/>
    <p:sldId id="511" r:id="rId29"/>
    <p:sldId id="512" r:id="rId30"/>
    <p:sldId id="513" r:id="rId31"/>
    <p:sldId id="590" r:id="rId32"/>
    <p:sldId id="589" r:id="rId33"/>
    <p:sldId id="591" r:id="rId34"/>
    <p:sldId id="592" r:id="rId35"/>
    <p:sldId id="593" r:id="rId36"/>
    <p:sldId id="520" r:id="rId37"/>
    <p:sldId id="536" r:id="rId38"/>
    <p:sldId id="537" r:id="rId39"/>
    <p:sldId id="538" r:id="rId40"/>
    <p:sldId id="539" r:id="rId41"/>
    <p:sldId id="540" r:id="rId42"/>
    <p:sldId id="541" r:id="rId43"/>
    <p:sldId id="542" r:id="rId44"/>
    <p:sldId id="543" r:id="rId45"/>
    <p:sldId id="544" r:id="rId46"/>
    <p:sldId id="545" r:id="rId47"/>
    <p:sldId id="547" r:id="rId48"/>
    <p:sldId id="549" r:id="rId49"/>
    <p:sldId id="546" r:id="rId50"/>
    <p:sldId id="550" r:id="rId51"/>
    <p:sldId id="551" r:id="rId52"/>
    <p:sldId id="588" r:id="rId53"/>
    <p:sldId id="587" r:id="rId54"/>
    <p:sldId id="594" r:id="rId55"/>
    <p:sldId id="599" r:id="rId56"/>
    <p:sldId id="552" r:id="rId57"/>
    <p:sldId id="553" r:id="rId58"/>
    <p:sldId id="600" r:id="rId59"/>
    <p:sldId id="601" r:id="rId60"/>
    <p:sldId id="602" r:id="rId61"/>
    <p:sldId id="603" r:id="rId62"/>
    <p:sldId id="604" r:id="rId63"/>
    <p:sldId id="605" r:id="rId64"/>
    <p:sldId id="606" r:id="rId65"/>
    <p:sldId id="556" r:id="rId66"/>
    <p:sldId id="595" r:id="rId67"/>
    <p:sldId id="558" r:id="rId68"/>
    <p:sldId id="559" r:id="rId69"/>
    <p:sldId id="596" r:id="rId70"/>
    <p:sldId id="598" r:id="rId71"/>
    <p:sldId id="573" r:id="rId72"/>
    <p:sldId id="574" r:id="rId73"/>
    <p:sldId id="567" r:id="rId74"/>
    <p:sldId id="581" r:id="rId75"/>
    <p:sldId id="485" r:id="rId76"/>
    <p:sldId id="486" r:id="rId77"/>
    <p:sldId id="496" r:id="rId78"/>
    <p:sldId id="487" r:id="rId79"/>
    <p:sldId id="607" r:id="rId80"/>
    <p:sldId id="608" r:id="rId81"/>
    <p:sldId id="609" r:id="rId82"/>
    <p:sldId id="610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636" y="-5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6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40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38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8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79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01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0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54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8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9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F294-6E2D-4596-8FC7-F2F0B448DD73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0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subramanyam.vemala@capgemini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127.0.0.1:8080/messag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localhost:8080/messag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localhost:8080/message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localhost:9092/message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localhost:8080/message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localhost:9092/messag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d1.awsstatic.com/whitepapers/DevOps/Jenkins_on_AWS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.bin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5665" y="596348"/>
            <a:ext cx="10292316" cy="1681185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solidFill>
                  <a:srgbClr val="C00000"/>
                </a:solidFill>
              </a:rPr>
              <a:t>Deployment of a Java </a:t>
            </a:r>
            <a:r>
              <a:rPr lang="en-US" sz="4000" b="1" dirty="0" err="1" smtClean="0">
                <a:solidFill>
                  <a:srgbClr val="C00000"/>
                </a:solidFill>
              </a:rPr>
              <a:t>Microservices</a:t>
            </a:r>
            <a:r>
              <a:rPr lang="en-US" sz="4000" b="1" dirty="0" smtClean="0">
                <a:solidFill>
                  <a:srgbClr val="C00000"/>
                </a:solidFill>
              </a:rPr>
              <a:t> Spring Boot project on </a:t>
            </a:r>
            <a:r>
              <a:rPr lang="en-US" sz="4000" b="1" dirty="0" err="1" smtClean="0">
                <a:solidFill>
                  <a:srgbClr val="C00000"/>
                </a:solidFill>
              </a:rPr>
              <a:t>Docker</a:t>
            </a:r>
            <a:r>
              <a:rPr lang="en-US" sz="4000" b="1" dirty="0" smtClean="0">
                <a:solidFill>
                  <a:srgbClr val="C00000"/>
                </a:solidFill>
              </a:rPr>
              <a:t>, by pulling the image from the </a:t>
            </a:r>
            <a:r>
              <a:rPr lang="en-US" sz="4000" b="1" dirty="0" err="1" smtClean="0">
                <a:solidFill>
                  <a:srgbClr val="C00000"/>
                </a:solidFill>
              </a:rPr>
              <a:t>DockerHub</a:t>
            </a:r>
            <a:r>
              <a:rPr lang="en-US" sz="4000" b="1" dirty="0" smtClean="0">
                <a:solidFill>
                  <a:srgbClr val="C00000"/>
                </a:solidFill>
              </a:rPr>
              <a:t> – Hands-on guide.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9591" y="2455333"/>
            <a:ext cx="8968409" cy="1989667"/>
          </a:xfrm>
        </p:spPr>
        <p:txBody>
          <a:bodyPr/>
          <a:lstStyle/>
          <a:p>
            <a:pPr algn="l"/>
            <a:r>
              <a:rPr lang="en-US" dirty="0" smtClean="0"/>
              <a:t>Mr. Subramanyam Tirumani Vemala</a:t>
            </a:r>
          </a:p>
          <a:p>
            <a:pPr algn="l"/>
            <a:r>
              <a:rPr lang="en-US" dirty="0">
                <a:hlinkClick r:id="rId2"/>
              </a:rPr>
              <a:t>s</a:t>
            </a:r>
            <a:r>
              <a:rPr lang="en-US" dirty="0" smtClean="0">
                <a:hlinkClick r:id="rId2"/>
              </a:rPr>
              <a:t>ubramanyam.vemala@capgemini.com</a:t>
            </a:r>
            <a:endParaRPr lang="en-US" dirty="0" smtClean="0"/>
          </a:p>
          <a:p>
            <a:pPr algn="l"/>
            <a:endParaRPr lang="en-US" dirty="0"/>
          </a:p>
        </p:txBody>
      </p:sp>
      <p:pic>
        <p:nvPicPr>
          <p:cNvPr id="4" name="Picture 3" descr="https://images.youracclaim.com/size/220x220/images/b158bae7-462e-4c2c-92e6-d7a0b4cdb6c6/AWS-SolArchitect-Professional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591" y="3364441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s://images.youracclaim.com/size/220x220/images/6774b3bf-7a82-4d40-a2d1-86b412635bae/AWS-SolArchitect-Associat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530" y="3364441"/>
            <a:ext cx="946150" cy="9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ttps://images.youracclaim.com/size/220x220/images/536167dd-c888-44b8-8aad-b7577a8862f3/AWS-DevOpsEngineer-Professional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680" y="3358091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id:image004.jpg@01D677AF.8660C7C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930" y="3358091"/>
            <a:ext cx="914400" cy="933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1786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Choose the dependencies </a:t>
            </a:r>
            <a:r>
              <a:rPr lang="en-US" dirty="0" smtClean="0">
                <a:solidFill>
                  <a:srgbClr val="FF0000"/>
                </a:solidFill>
              </a:rPr>
              <a:t>– Spring Web: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9625" y="1825625"/>
            <a:ext cx="55927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99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Project is created (</a:t>
            </a:r>
            <a:r>
              <a:rPr lang="en-US" dirty="0" err="1" smtClean="0">
                <a:solidFill>
                  <a:srgbClr val="FF0000"/>
                </a:solidFill>
              </a:rPr>
              <a:t>subbu</a:t>
            </a:r>
            <a:r>
              <a:rPr lang="en-US" dirty="0" smtClean="0">
                <a:solidFill>
                  <a:srgbClr val="FF0000"/>
                </a:solidFill>
              </a:rPr>
              <a:t>-case-study):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594" y="1825625"/>
            <a:ext cx="89068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11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pom.xml – Deployment descriptor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200" y="1825625"/>
            <a:ext cx="89955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27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Give the jar name in the pom.xml: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202" y="1825625"/>
            <a:ext cx="90335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50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Create Controller with </a:t>
            </a:r>
            <a:r>
              <a:rPr lang="en-US" dirty="0" err="1">
                <a:solidFill>
                  <a:srgbClr val="FF0000"/>
                </a:solidFill>
              </a:rPr>
              <a:t>GetMapping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dirty="0" err="1">
                <a:solidFill>
                  <a:srgbClr val="FF0000"/>
                </a:solidFill>
              </a:rPr>
              <a:t>RestController</a:t>
            </a:r>
            <a:r>
              <a:rPr lang="en-US" dirty="0">
                <a:solidFill>
                  <a:srgbClr val="FF0000"/>
                </a:solidFill>
              </a:rPr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2043" y="1825625"/>
            <a:ext cx="95679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3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Create </a:t>
            </a:r>
            <a:r>
              <a:rPr lang="en-US" dirty="0" err="1" smtClean="0">
                <a:solidFill>
                  <a:srgbClr val="FF0000"/>
                </a:solidFill>
              </a:rPr>
              <a:t>Dockerfile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462" y="1825625"/>
            <a:ext cx="104590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99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JRE System Library: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1830" y="1825625"/>
            <a:ext cx="92283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62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Maven Dependencies: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387" y="1825625"/>
            <a:ext cx="91612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41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Run as a Spring Boot App: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979" y="1825625"/>
            <a:ext cx="86460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91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Tomcat started successfully and message can be seen on Console: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117" y="1825625"/>
            <a:ext cx="101657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10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Information: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This document contains the detailed steps with screenshots, to setup a Java </a:t>
            </a:r>
            <a:r>
              <a:rPr lang="en-US" sz="2000" dirty="0" err="1">
                <a:solidFill>
                  <a:srgbClr val="0070C0"/>
                </a:solidFill>
              </a:rPr>
              <a:t>M</a:t>
            </a:r>
            <a:r>
              <a:rPr lang="en-US" sz="2000" dirty="0" err="1" smtClean="0">
                <a:solidFill>
                  <a:srgbClr val="0070C0"/>
                </a:solidFill>
              </a:rPr>
              <a:t>icroservices</a:t>
            </a:r>
            <a:r>
              <a:rPr lang="en-US" sz="2000" dirty="0" smtClean="0">
                <a:solidFill>
                  <a:srgbClr val="0070C0"/>
                </a:solidFill>
              </a:rPr>
              <a:t> project using Spring Boot, generate jar, generate local </a:t>
            </a:r>
            <a:r>
              <a:rPr lang="en-US" sz="2000" dirty="0" err="1" smtClean="0">
                <a:solidFill>
                  <a:srgbClr val="0070C0"/>
                </a:solidFill>
              </a:rPr>
              <a:t>docker</a:t>
            </a:r>
            <a:r>
              <a:rPr lang="en-US" sz="2000" dirty="0" smtClean="0">
                <a:solidFill>
                  <a:srgbClr val="0070C0"/>
                </a:solidFill>
              </a:rPr>
              <a:t> image and its deployment. 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Also contains pulling the </a:t>
            </a:r>
            <a:r>
              <a:rPr lang="en-US" sz="2000" dirty="0" err="1" smtClean="0">
                <a:solidFill>
                  <a:srgbClr val="0070C0"/>
                </a:solidFill>
              </a:rPr>
              <a:t>docker</a:t>
            </a:r>
            <a:r>
              <a:rPr lang="en-US" sz="2000" dirty="0" smtClean="0">
                <a:solidFill>
                  <a:srgbClr val="0070C0"/>
                </a:solidFill>
              </a:rPr>
              <a:t> image from the </a:t>
            </a:r>
            <a:r>
              <a:rPr lang="en-US" sz="2000" dirty="0" err="1" smtClean="0">
                <a:solidFill>
                  <a:srgbClr val="0070C0"/>
                </a:solidFill>
              </a:rPr>
              <a:t>DockerHub</a:t>
            </a:r>
            <a:r>
              <a:rPr lang="en-US" sz="2000" dirty="0" smtClean="0">
                <a:solidFill>
                  <a:srgbClr val="0070C0"/>
                </a:solidFill>
              </a:rPr>
              <a:t> and the deployment of the same.</a:t>
            </a: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b="1" u="sng" dirty="0" smtClean="0">
                <a:solidFill>
                  <a:srgbClr val="0070C0"/>
                </a:solidFill>
              </a:rPr>
              <a:t>Target Audience: 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All, with knowledge of Java or coding and Containerization.</a:t>
            </a:r>
          </a:p>
          <a:p>
            <a:pPr marL="0" indent="0">
              <a:buNone/>
            </a:pPr>
            <a:r>
              <a:rPr lang="en-US" sz="2000" b="1" u="sng" dirty="0" smtClean="0">
                <a:solidFill>
                  <a:srgbClr val="0070C0"/>
                </a:solidFill>
              </a:rPr>
              <a:t>Artifacts needed:</a:t>
            </a:r>
          </a:p>
          <a:p>
            <a:pPr marL="514350" indent="-514350">
              <a:buAutoNum type="arabicPeriod"/>
            </a:pPr>
            <a:r>
              <a:rPr lang="en-US" sz="2000" dirty="0" smtClean="0">
                <a:solidFill>
                  <a:srgbClr val="0070C0"/>
                </a:solidFill>
              </a:rPr>
              <a:t>JDK11</a:t>
            </a:r>
          </a:p>
          <a:p>
            <a:pPr marL="514350" indent="-514350">
              <a:buAutoNum type="arabicPeriod"/>
            </a:pPr>
            <a:r>
              <a:rPr lang="en-US" sz="2000" dirty="0" smtClean="0">
                <a:solidFill>
                  <a:srgbClr val="0070C0"/>
                </a:solidFill>
              </a:rPr>
              <a:t>Eclipse – IDE</a:t>
            </a:r>
          </a:p>
          <a:p>
            <a:pPr marL="514350" indent="-514350">
              <a:buAutoNum type="arabicPeriod"/>
            </a:pPr>
            <a:r>
              <a:rPr lang="en-US" sz="2000" dirty="0" err="1" smtClean="0">
                <a:solidFill>
                  <a:srgbClr val="0070C0"/>
                </a:solidFill>
              </a:rPr>
              <a:t>Docker</a:t>
            </a:r>
            <a:r>
              <a:rPr lang="en-US" sz="2000" dirty="0" smtClean="0">
                <a:solidFill>
                  <a:srgbClr val="0070C0"/>
                </a:solidFill>
              </a:rPr>
              <a:t> Desktop installation.</a:t>
            </a:r>
          </a:p>
          <a:p>
            <a:pPr marL="514350" indent="-514350">
              <a:buAutoNum type="arabicPeriod"/>
            </a:pPr>
            <a:r>
              <a:rPr lang="en-US" sz="2000" dirty="0" err="1" smtClean="0">
                <a:solidFill>
                  <a:srgbClr val="0070C0"/>
                </a:solidFill>
              </a:rPr>
              <a:t>Docker</a:t>
            </a:r>
            <a:r>
              <a:rPr lang="en-US" sz="2000" dirty="0" smtClean="0">
                <a:solidFill>
                  <a:srgbClr val="0070C0"/>
                </a:solidFill>
              </a:rPr>
              <a:t> Hub Repository (Create an account repository on </a:t>
            </a: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://hub.docker.com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>
                <a:solidFill>
                  <a:srgbClr val="0070C0"/>
                </a:solidFill>
              </a:rPr>
              <a:t>) - </a:t>
            </a:r>
          </a:p>
          <a:p>
            <a:pPr marL="514350" indent="-514350">
              <a:buAutoNum type="arabicPeriod"/>
            </a:pPr>
            <a:r>
              <a:rPr lang="en-US" sz="2000" dirty="0" smtClean="0">
                <a:solidFill>
                  <a:srgbClr val="0070C0"/>
                </a:solidFill>
              </a:rPr>
              <a:t>Internet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894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Run as Maven Install to create jar: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323" y="1825625"/>
            <a:ext cx="90613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41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Jar is created in the Target folder: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2116" y="1825625"/>
            <a:ext cx="94477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06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hlinkClick r:id="rId2"/>
              </a:rPr>
              <a:t>http://localhost:8080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4037" y="2339181"/>
            <a:ext cx="85439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55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http://127.0.0.1:8080/message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0300" y="3401219"/>
            <a:ext cx="73914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17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http://localhost:8080/message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5975" y="3124994"/>
            <a:ext cx="80200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Stop the application: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261" y="1825625"/>
            <a:ext cx="92374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53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Application is stopped: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2616" y="1825625"/>
            <a:ext cx="89867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12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hlinkClick r:id="rId2"/>
              </a:rPr>
              <a:t>Check for the output on the browser - Now </a:t>
            </a:r>
            <a:r>
              <a:rPr lang="en-US" sz="3200" dirty="0">
                <a:solidFill>
                  <a:srgbClr val="FF0000"/>
                </a:solidFill>
                <a:hlinkClick r:id="rId2"/>
              </a:rPr>
              <a:t>no </a:t>
            </a:r>
            <a:r>
              <a:rPr lang="en-US" sz="3200" dirty="0" smtClean="0">
                <a:solidFill>
                  <a:srgbClr val="FF0000"/>
                </a:solidFill>
                <a:hlinkClick r:id="rId2"/>
              </a:rPr>
              <a:t>output, </a:t>
            </a:r>
            <a:r>
              <a:rPr lang="en-US" sz="3200" dirty="0">
                <a:solidFill>
                  <a:srgbClr val="FF0000"/>
                </a:solidFill>
                <a:hlinkClick r:id="rId2"/>
              </a:rPr>
              <a:t>on the browser as the application is </a:t>
            </a:r>
            <a:r>
              <a:rPr lang="en-US" sz="3200" dirty="0" smtClean="0">
                <a:solidFill>
                  <a:srgbClr val="FF0000"/>
                </a:solidFill>
                <a:hlinkClick r:id="rId2"/>
              </a:rPr>
              <a:t>stopped:</a:t>
            </a:r>
            <a:br>
              <a:rPr lang="en-US" sz="3200" dirty="0" smtClean="0">
                <a:solidFill>
                  <a:srgbClr val="FF0000"/>
                </a:solidFill>
                <a:hlinkClick r:id="rId2"/>
              </a:rPr>
            </a:br>
            <a:r>
              <a:rPr lang="en-US" sz="3200" dirty="0" smtClean="0">
                <a:solidFill>
                  <a:srgbClr val="FF0000"/>
                </a:solidFill>
                <a:hlinkClick r:id="rId2"/>
              </a:rPr>
              <a:t>http</a:t>
            </a:r>
            <a:r>
              <a:rPr lang="en-US" sz="3200" dirty="0">
                <a:solidFill>
                  <a:srgbClr val="FF0000"/>
                </a:solidFill>
                <a:hlinkClick r:id="rId2"/>
              </a:rPr>
              <a:t>://localhost:8080/message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6953" y="1825625"/>
            <a:ext cx="64980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7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 smtClean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4400" b="1" dirty="0" smtClean="0">
                <a:solidFill>
                  <a:srgbClr val="C00000"/>
                </a:solidFill>
              </a:rPr>
              <a:t>Part-B</a:t>
            </a:r>
            <a:endParaRPr lang="en-US" sz="44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4400" b="1" dirty="0" err="1" smtClean="0">
                <a:solidFill>
                  <a:srgbClr val="C00000"/>
                </a:solidFill>
              </a:rPr>
              <a:t>Docker</a:t>
            </a:r>
            <a:r>
              <a:rPr lang="en-US" sz="4400" b="1" dirty="0" smtClean="0">
                <a:solidFill>
                  <a:srgbClr val="C00000"/>
                </a:solidFill>
              </a:rPr>
              <a:t> - Implementation </a:t>
            </a:r>
            <a:r>
              <a:rPr lang="en-US" sz="4400" b="1" dirty="0">
                <a:solidFill>
                  <a:srgbClr val="C00000"/>
                </a:solidFill>
              </a:rPr>
              <a:t>and  deployment </a:t>
            </a:r>
            <a:r>
              <a:rPr lang="en-US" sz="4400" b="1" dirty="0" smtClean="0">
                <a:solidFill>
                  <a:srgbClr val="C00000"/>
                </a:solidFill>
              </a:rPr>
              <a:t>steps</a:t>
            </a:r>
            <a:endParaRPr lang="en-US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818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B. 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deployment steps: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err="1" smtClean="0">
                <a:solidFill>
                  <a:srgbClr val="0070C0"/>
                </a:solidFill>
              </a:rPr>
              <a:t>Docker</a:t>
            </a:r>
            <a:r>
              <a:rPr lang="en-US" b="1" u="sng" dirty="0" smtClean="0">
                <a:solidFill>
                  <a:srgbClr val="0070C0"/>
                </a:solidFill>
              </a:rPr>
              <a:t> deployment steps: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Create the jar in the target folder – as explained in the above Part-A.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Install the </a:t>
            </a:r>
            <a:r>
              <a:rPr lang="en-US" dirty="0" err="1" smtClean="0">
                <a:solidFill>
                  <a:srgbClr val="0070C0"/>
                </a:solidFill>
              </a:rPr>
              <a:t>Docker</a:t>
            </a:r>
            <a:r>
              <a:rPr lang="en-US" dirty="0" smtClean="0">
                <a:solidFill>
                  <a:srgbClr val="0070C0"/>
                </a:solidFill>
              </a:rPr>
              <a:t> Desktop and make sure like it is up and running.</a:t>
            </a:r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Create </a:t>
            </a:r>
            <a:r>
              <a:rPr lang="en-US" dirty="0" err="1" smtClean="0">
                <a:solidFill>
                  <a:srgbClr val="0070C0"/>
                </a:solidFill>
              </a:rPr>
              <a:t>Dockerfile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Create </a:t>
            </a:r>
            <a:r>
              <a:rPr lang="en-US" dirty="0" err="1" smtClean="0">
                <a:solidFill>
                  <a:srgbClr val="0070C0"/>
                </a:solidFill>
              </a:rPr>
              <a:t>docker</a:t>
            </a:r>
            <a:r>
              <a:rPr lang="en-US" dirty="0" smtClean="0">
                <a:solidFill>
                  <a:srgbClr val="0070C0"/>
                </a:solidFill>
              </a:rPr>
              <a:t> image using </a:t>
            </a:r>
            <a:r>
              <a:rPr lang="en-US" dirty="0" err="1" smtClean="0">
                <a:solidFill>
                  <a:srgbClr val="0070C0"/>
                </a:solidFill>
              </a:rPr>
              <a:t>Dockerfile</a:t>
            </a:r>
            <a:r>
              <a:rPr lang="en-US" dirty="0" smtClean="0">
                <a:solidFill>
                  <a:srgbClr val="0070C0"/>
                </a:solidFill>
              </a:rPr>
              <a:t> through build command.</a:t>
            </a:r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Run the </a:t>
            </a:r>
            <a:r>
              <a:rPr lang="en-US" dirty="0" err="1" smtClean="0">
                <a:solidFill>
                  <a:srgbClr val="0070C0"/>
                </a:solidFill>
              </a:rPr>
              <a:t>docker</a:t>
            </a:r>
            <a:r>
              <a:rPr lang="en-US" dirty="0" smtClean="0">
                <a:solidFill>
                  <a:srgbClr val="0070C0"/>
                </a:solidFill>
              </a:rPr>
              <a:t> image. Map an external to the images internal port.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Check the output on the browser, with the appropriate mapping URL.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418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Phases of project Implementation and  deployment </a:t>
            </a:r>
            <a:r>
              <a:rPr lang="en-US" dirty="0">
                <a:solidFill>
                  <a:srgbClr val="FF0000"/>
                </a:solidFill>
              </a:rPr>
              <a:t>steps: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eriod"/>
            </a:pPr>
            <a:r>
              <a:rPr lang="en-US" dirty="0" err="1" smtClean="0">
                <a:solidFill>
                  <a:srgbClr val="0070C0"/>
                </a:solidFill>
              </a:rPr>
              <a:t>Microservices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project Implementation and  deployment </a:t>
            </a:r>
            <a:r>
              <a:rPr lang="en-US" dirty="0" smtClean="0">
                <a:solidFill>
                  <a:srgbClr val="0070C0"/>
                </a:solidFill>
              </a:rPr>
              <a:t>steps.</a:t>
            </a:r>
          </a:p>
          <a:p>
            <a:pPr marL="514350" indent="-514350">
              <a:buAutoNum type="alphaUcPeriod"/>
            </a:pPr>
            <a:r>
              <a:rPr lang="en-US" dirty="0" err="1">
                <a:solidFill>
                  <a:srgbClr val="0070C0"/>
                </a:solidFill>
              </a:rPr>
              <a:t>Docker</a:t>
            </a:r>
            <a:r>
              <a:rPr lang="en-US" dirty="0">
                <a:solidFill>
                  <a:srgbClr val="0070C0"/>
                </a:solidFill>
              </a:rPr>
              <a:t> deployment </a:t>
            </a:r>
            <a:r>
              <a:rPr lang="en-US" dirty="0" smtClean="0">
                <a:solidFill>
                  <a:srgbClr val="0070C0"/>
                </a:solidFill>
              </a:rPr>
              <a:t>steps.</a:t>
            </a:r>
          </a:p>
          <a:p>
            <a:pPr marL="514350" indent="-514350">
              <a:buAutoNum type="alphaUcPeriod"/>
            </a:pPr>
            <a:r>
              <a:rPr lang="en-US" dirty="0" err="1">
                <a:solidFill>
                  <a:srgbClr val="0070C0"/>
                </a:solidFill>
              </a:rPr>
              <a:t>DockerHub</a:t>
            </a:r>
            <a:r>
              <a:rPr lang="en-US" dirty="0">
                <a:solidFill>
                  <a:srgbClr val="0070C0"/>
                </a:solidFill>
              </a:rPr>
              <a:t> deployment </a:t>
            </a:r>
            <a:r>
              <a:rPr lang="en-US" dirty="0" smtClean="0">
                <a:solidFill>
                  <a:srgbClr val="0070C0"/>
                </a:solidFill>
              </a:rPr>
              <a:t>steps.</a:t>
            </a:r>
          </a:p>
          <a:p>
            <a:pPr marL="514350" indent="-514350">
              <a:buAutoNum type="alphaUcPeriod"/>
            </a:pPr>
            <a:endParaRPr lang="en-US" dirty="0" smtClean="0">
              <a:solidFill>
                <a:srgbClr val="FF0000"/>
              </a:solidFill>
            </a:endParaRPr>
          </a:p>
          <a:p>
            <a:pPr marL="514350" indent="-514350">
              <a:buAutoNum type="alphaUcPeriod"/>
            </a:pPr>
            <a:endParaRPr lang="en-US" dirty="0" smtClean="0">
              <a:solidFill>
                <a:srgbClr val="FF0000"/>
              </a:solidFill>
            </a:endParaRPr>
          </a:p>
          <a:p>
            <a:pPr marL="514350" indent="-514350">
              <a:buAutoNum type="arabicPeriod"/>
            </a:pP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507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Shows the successfully installed 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Desktop: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3077" y="1825625"/>
            <a:ext cx="44658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16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Click on Settings, and make sure that 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is running: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3157" y="1825625"/>
            <a:ext cx="70856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9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C:\Users\svemala\eclipse-workspace\subbu-case-study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299" y="1825625"/>
            <a:ext cx="85534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78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Launch Power Shell – </a:t>
            </a:r>
            <a:r>
              <a:rPr lang="en-US" dirty="0" err="1" smtClean="0">
                <a:solidFill>
                  <a:srgbClr val="FF0000"/>
                </a:solidFill>
              </a:rPr>
              <a:t>goto</a:t>
            </a:r>
            <a:r>
              <a:rPr lang="en-US" dirty="0" smtClean="0">
                <a:solidFill>
                  <a:srgbClr val="FF0000"/>
                </a:solidFill>
              </a:rPr>
              <a:t> the </a:t>
            </a:r>
            <a:r>
              <a:rPr lang="en-US" dirty="0" err="1" smtClean="0">
                <a:solidFill>
                  <a:srgbClr val="FF0000"/>
                </a:solidFill>
              </a:rPr>
              <a:t>Dockerfile</a:t>
            </a:r>
            <a:r>
              <a:rPr lang="en-US" dirty="0" smtClean="0">
                <a:solidFill>
                  <a:srgbClr val="FF0000"/>
                </a:solidFill>
              </a:rPr>
              <a:t> folder: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4217" y="1825625"/>
            <a:ext cx="72235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02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View of list of 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images before our image is created: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311" y="1825625"/>
            <a:ext cx="86653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8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 err="1">
                <a:solidFill>
                  <a:srgbClr val="FF0000"/>
                </a:solidFill>
              </a:rPr>
              <a:t>docker</a:t>
            </a:r>
            <a:r>
              <a:rPr lang="en-US" dirty="0">
                <a:solidFill>
                  <a:srgbClr val="FF0000"/>
                </a:solidFill>
              </a:rPr>
              <a:t> images” </a:t>
            </a:r>
            <a:r>
              <a:rPr lang="en-US" dirty="0" smtClean="0">
                <a:solidFill>
                  <a:srgbClr val="FF0000"/>
                </a:solidFill>
              </a:rPr>
              <a:t>– command: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PS C:\Users\svemala\eclipse-workspace\subbu-case-study&gt; </a:t>
            </a:r>
            <a:r>
              <a:rPr lang="en-US" dirty="0" err="1"/>
              <a:t>docker</a:t>
            </a:r>
            <a:r>
              <a:rPr lang="en-US" dirty="0"/>
              <a:t> images</a:t>
            </a:r>
          </a:p>
          <a:p>
            <a:pPr marL="0" indent="0">
              <a:buNone/>
            </a:pPr>
            <a:r>
              <a:rPr lang="en-US" dirty="0"/>
              <a:t>REPOSITORY                                 TAG                                              IMAGE ID            CREATED             SIZE</a:t>
            </a:r>
          </a:p>
          <a:p>
            <a:pPr marL="0" indent="0">
              <a:buNone/>
            </a:pPr>
            <a:r>
              <a:rPr lang="en-US" dirty="0"/>
              <a:t>subbu-casestudy-microservices-docker.jar   latest                                           e7554d59f74b        28 hours ago        646MB</a:t>
            </a:r>
          </a:p>
          <a:p>
            <a:pPr marL="0" indent="0">
              <a:buNone/>
            </a:pPr>
            <a:r>
              <a:rPr lang="en-US" dirty="0"/>
              <a:t>&lt;none&gt;                                     &lt;none&gt;                                           54538fc8948d        28 hours ago        646MB</a:t>
            </a:r>
          </a:p>
          <a:p>
            <a:pPr marL="0" indent="0">
              <a:buNone/>
            </a:pPr>
            <a:r>
              <a:rPr lang="en-US" dirty="0"/>
              <a:t>microservicesdockerjar3.jar                latest                                           2eb634581cbb        2 days ago          636MB</a:t>
            </a:r>
          </a:p>
          <a:p>
            <a:pPr marL="0" indent="0">
              <a:buNone/>
            </a:pPr>
            <a:r>
              <a:rPr lang="en-US" dirty="0"/>
              <a:t>&lt;none&gt;                                     &lt;none&gt;                                           e41c35024224        2 days ago          636MB</a:t>
            </a:r>
          </a:p>
          <a:p>
            <a:pPr marL="0" indent="0">
              <a:buNone/>
            </a:pPr>
            <a:r>
              <a:rPr lang="en-US" dirty="0"/>
              <a:t>&lt;none&gt;                                     &lt;none&gt;                                           bfc7ead597e5        2 days ago          636MB</a:t>
            </a:r>
          </a:p>
          <a:p>
            <a:pPr marL="0" indent="0">
              <a:buNone/>
            </a:pPr>
            <a:r>
              <a:rPr lang="en-US" dirty="0" err="1"/>
              <a:t>openjdk</a:t>
            </a:r>
            <a:r>
              <a:rPr lang="en-US" dirty="0"/>
              <a:t>                                    11                                               455ecea6f4f2        2 days ago          627MB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/desktop-storage-</a:t>
            </a:r>
            <a:r>
              <a:rPr lang="en-US" dirty="0" err="1"/>
              <a:t>provisioner</a:t>
            </a:r>
            <a:r>
              <a:rPr lang="en-US" dirty="0"/>
              <a:t>         v1.1                                             e704287ce753        5 months ago        41.8MB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/desktop-</a:t>
            </a:r>
            <a:r>
              <a:rPr lang="en-US" dirty="0" err="1"/>
              <a:t>vpnkit</a:t>
            </a:r>
            <a:r>
              <a:rPr lang="en-US" dirty="0"/>
              <a:t>-controller           v1.0                                             79da37e5a3aa        6 months ago        36.6MB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/desktop-</a:t>
            </a:r>
            <a:r>
              <a:rPr lang="en-US" dirty="0" err="1"/>
              <a:t>kubernetes</a:t>
            </a:r>
            <a:r>
              <a:rPr lang="en-US" dirty="0"/>
              <a:t>                  kubernetes-v1.16.5-cni-v0.7.5-critools-v1.15.0   a86647f0b376        7 months ago        279MB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-scheduler                  v1.16.5                                          b4d073a9efda        7 months ago        83.5MB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-proxy                      v1.16.5                                          0ee1b8a3ebe0        7 months ago        82.7MB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kube-apiserver</a:t>
            </a:r>
            <a:r>
              <a:rPr lang="en-US" dirty="0"/>
              <a:t>                  v1.16.5                                          fc838b21afbb        7 months ago        159MB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-controller-manager         v1.16.5                                          441835dd2301        7 months ago        151MB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kube</a:t>
            </a:r>
            <a:r>
              <a:rPr lang="en-US" dirty="0"/>
              <a:t>-compose-controller             v0.4.25-alpha1                                   129151cdf35f        10 months ago       35.6MB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kube</a:t>
            </a:r>
            <a:r>
              <a:rPr lang="en-US" dirty="0"/>
              <a:t>-compose-</a:t>
            </a:r>
            <a:r>
              <a:rPr lang="en-US" dirty="0" err="1"/>
              <a:t>api</a:t>
            </a:r>
            <a:r>
              <a:rPr lang="en-US" dirty="0"/>
              <a:t>-server             v0.4.25-alpha1                                   989749268895        10 months ago       50.7MB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kube</a:t>
            </a:r>
            <a:r>
              <a:rPr lang="en-US" dirty="0"/>
              <a:t>-compose-installer              v0.4.25-alpha1                                   2a71ac5a1359        10 months ago       42.3MB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etcd</a:t>
            </a:r>
            <a:r>
              <a:rPr lang="en-US" dirty="0"/>
              <a:t>                            3.3.15-0                                         b2756210eeab        12 months ago       247MB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-proxy                      v1.14.6                                          ed8adf767eeb        12 months ago       82.1MB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kube-apiserver</a:t>
            </a:r>
            <a:r>
              <a:rPr lang="en-US" dirty="0"/>
              <a:t>                  v1.14.6                                          0e422c9884cf        12 months ago       </a:t>
            </a:r>
            <a:r>
              <a:rPr lang="en-US" dirty="0" smtClean="0"/>
              <a:t>209MB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721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Build the </a:t>
            </a:r>
            <a:r>
              <a:rPr lang="en-US" dirty="0" err="1">
                <a:solidFill>
                  <a:srgbClr val="FF0000"/>
                </a:solidFill>
              </a:rPr>
              <a:t>Docker</a:t>
            </a:r>
            <a:r>
              <a:rPr lang="en-US" dirty="0">
                <a:solidFill>
                  <a:srgbClr val="FF0000"/>
                </a:solidFill>
              </a:rPr>
              <a:t> image using the </a:t>
            </a:r>
            <a:r>
              <a:rPr lang="en-US" dirty="0" err="1">
                <a:solidFill>
                  <a:srgbClr val="FF0000"/>
                </a:solidFill>
              </a:rPr>
              <a:t>Dockerfile</a:t>
            </a:r>
            <a:r>
              <a:rPr lang="en-US" dirty="0">
                <a:solidFill>
                  <a:srgbClr val="FF0000"/>
                </a:solidFill>
              </a:rPr>
              <a:t> using the command: </a:t>
            </a:r>
            <a:r>
              <a:rPr lang="en-US" dirty="0" err="1">
                <a:solidFill>
                  <a:srgbClr val="FF0000"/>
                </a:solidFill>
              </a:rPr>
              <a:t>docker</a:t>
            </a:r>
            <a:r>
              <a:rPr lang="en-US" dirty="0">
                <a:solidFill>
                  <a:srgbClr val="FF0000"/>
                </a:solidFill>
              </a:rPr>
              <a:t> build –t &lt;jar name&gt; 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96901"/>
            <a:ext cx="10515600" cy="240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64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“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build -t </a:t>
            </a:r>
            <a:r>
              <a:rPr lang="en-US" dirty="0" smtClean="0">
                <a:solidFill>
                  <a:srgbClr val="FF0000"/>
                </a:solidFill>
              </a:rPr>
              <a:t>subbu-casestudy-microservices-docker-dockerhub.jar” – command: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PS C:\Users\svemala\eclipse-workspace\subbu-case-study&gt; </a:t>
            </a:r>
            <a:r>
              <a:rPr lang="en-US" dirty="0" err="1"/>
              <a:t>docker</a:t>
            </a:r>
            <a:r>
              <a:rPr lang="en-US" dirty="0"/>
              <a:t> build -t subbu-casestudy-microservices-docker-dockerhub.jar .</a:t>
            </a:r>
          </a:p>
          <a:p>
            <a:pPr marL="0" indent="0">
              <a:buNone/>
            </a:pPr>
            <a:r>
              <a:rPr lang="en-US" dirty="0"/>
              <a:t>Sending build context to </a:t>
            </a:r>
            <a:r>
              <a:rPr lang="en-US" dirty="0" err="1"/>
              <a:t>Docker</a:t>
            </a:r>
            <a:r>
              <a:rPr lang="en-US" dirty="0"/>
              <a:t> daemon  28.15MB</a:t>
            </a:r>
          </a:p>
          <a:p>
            <a:pPr marL="0" indent="0">
              <a:buNone/>
            </a:pPr>
            <a:r>
              <a:rPr lang="en-US" dirty="0"/>
              <a:t>Step 1/4 : FROM openjdk:11</a:t>
            </a:r>
          </a:p>
          <a:p>
            <a:pPr marL="0" indent="0">
              <a:buNone/>
            </a:pPr>
            <a:r>
              <a:rPr lang="en-US" dirty="0"/>
              <a:t> ---&gt; 455ecea6f4f2</a:t>
            </a:r>
          </a:p>
          <a:p>
            <a:pPr marL="0" indent="0">
              <a:buNone/>
            </a:pPr>
            <a:r>
              <a:rPr lang="en-US" dirty="0"/>
              <a:t>Step 2/4 : EXPOSE 8080</a:t>
            </a:r>
          </a:p>
          <a:p>
            <a:pPr marL="0" indent="0">
              <a:buNone/>
            </a:pPr>
            <a:r>
              <a:rPr lang="en-US" dirty="0"/>
              <a:t> ---&gt; Using cache</a:t>
            </a:r>
          </a:p>
          <a:p>
            <a:pPr marL="0" indent="0">
              <a:buNone/>
            </a:pPr>
            <a:r>
              <a:rPr lang="en-US" dirty="0"/>
              <a:t> ---&gt; 6ede0b7d669c</a:t>
            </a:r>
          </a:p>
          <a:p>
            <a:pPr marL="0" indent="0">
              <a:buNone/>
            </a:pPr>
            <a:r>
              <a:rPr lang="en-US" dirty="0"/>
              <a:t>Step 3/4 : ADD target/subbu-casestudy-microservices-docker-dockerhub.jar subbu-casestudy-microservices-docker-dockerhub.jar</a:t>
            </a:r>
          </a:p>
          <a:p>
            <a:pPr marL="0" indent="0">
              <a:buNone/>
            </a:pPr>
            <a:r>
              <a:rPr lang="en-US" dirty="0"/>
              <a:t> ---&gt; c8f0306d960e</a:t>
            </a:r>
          </a:p>
          <a:p>
            <a:pPr marL="0" indent="0">
              <a:buNone/>
            </a:pPr>
            <a:r>
              <a:rPr lang="en-US" dirty="0"/>
              <a:t>Step 4/4 : ENTRYPOINT ["java", "-jar", "/subbu-casestudy-microservices-docker-dockerhub.jar"]</a:t>
            </a:r>
          </a:p>
          <a:p>
            <a:pPr marL="0" indent="0">
              <a:buNone/>
            </a:pPr>
            <a:r>
              <a:rPr lang="en-US" dirty="0"/>
              <a:t> ---&gt; Running in d051c8501378</a:t>
            </a:r>
          </a:p>
          <a:p>
            <a:pPr marL="0" indent="0">
              <a:buNone/>
            </a:pPr>
            <a:r>
              <a:rPr lang="en-US" dirty="0"/>
              <a:t>Removing intermediate container d051c8501378</a:t>
            </a:r>
          </a:p>
          <a:p>
            <a:pPr marL="0" indent="0">
              <a:buNone/>
            </a:pPr>
            <a:r>
              <a:rPr lang="en-US" dirty="0"/>
              <a:t> ---&gt; ca813a46d63d</a:t>
            </a:r>
          </a:p>
          <a:p>
            <a:pPr marL="0" indent="0">
              <a:buNone/>
            </a:pPr>
            <a:r>
              <a:rPr lang="en-US" dirty="0"/>
              <a:t>Successfully built ca813a46d63d</a:t>
            </a:r>
          </a:p>
          <a:p>
            <a:pPr marL="0" indent="0">
              <a:buNone/>
            </a:pPr>
            <a:r>
              <a:rPr lang="en-US" dirty="0"/>
              <a:t>Successfully tagged </a:t>
            </a:r>
            <a:r>
              <a:rPr lang="en-US" dirty="0" err="1"/>
              <a:t>subbu-casestudy-microservices-docker-dockerhub.jar:latest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SECURITY WARNING: You are building a </a:t>
            </a:r>
            <a:r>
              <a:rPr lang="en-US" dirty="0" err="1"/>
              <a:t>Docker</a:t>
            </a:r>
            <a:r>
              <a:rPr lang="en-US" dirty="0"/>
              <a:t> image from Windows against a non-Windows </a:t>
            </a:r>
            <a:r>
              <a:rPr lang="en-US" dirty="0" err="1"/>
              <a:t>Docker</a:t>
            </a:r>
            <a:r>
              <a:rPr lang="en-US" dirty="0"/>
              <a:t> host. All files and directories added to build context will have '-</a:t>
            </a:r>
            <a:r>
              <a:rPr lang="en-US" dirty="0" err="1"/>
              <a:t>rwxr</a:t>
            </a:r>
            <a:r>
              <a:rPr lang="en-US" dirty="0"/>
              <a:t>-</a:t>
            </a:r>
            <a:r>
              <a:rPr lang="en-US" dirty="0" err="1"/>
              <a:t>xr</a:t>
            </a:r>
            <a:r>
              <a:rPr lang="en-US" dirty="0"/>
              <a:t>-x' permissions. It is recommended to double check and reset permissions for sensitive files and directories.</a:t>
            </a:r>
          </a:p>
        </p:txBody>
      </p:sp>
    </p:spTree>
    <p:extLst>
      <p:ext uri="{BB962C8B-B14F-4D97-AF65-F5344CB8AC3E}">
        <p14:creationId xmlns:p14="http://schemas.microsoft.com/office/powerpoint/2010/main" val="2327257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New local 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image created: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9007"/>
            <a:ext cx="10515600" cy="376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83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subbu-casestudy-microservices-docker-dockerhub.jar   latest                                           ca813a46d63d        About a minute ago   </a:t>
            </a:r>
            <a:r>
              <a:rPr lang="en-US" sz="3200" dirty="0" smtClean="0">
                <a:solidFill>
                  <a:srgbClr val="FF0000"/>
                </a:solidFill>
              </a:rPr>
              <a:t>646MB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PS C:\Users\svemala\eclipse-workspace\subbu-case-study&gt; </a:t>
            </a:r>
            <a:r>
              <a:rPr lang="en-US" dirty="0" err="1"/>
              <a:t>docker</a:t>
            </a:r>
            <a:r>
              <a:rPr lang="en-US" dirty="0"/>
              <a:t> images</a:t>
            </a:r>
          </a:p>
          <a:p>
            <a:pPr marL="0" indent="0">
              <a:buNone/>
            </a:pPr>
            <a:r>
              <a:rPr lang="en-US" dirty="0"/>
              <a:t>REPOSITORY                                           TAG                                              IMAGE ID            CREATED              SIZE</a:t>
            </a:r>
          </a:p>
          <a:p>
            <a:pPr marL="0" indent="0">
              <a:buNone/>
            </a:pPr>
            <a:r>
              <a:rPr lang="en-US" dirty="0"/>
              <a:t>subbu-casestudy-microservices-docker-dockerhub.jar   latest                                           ca813a46d63d        About a minute ago   646MB</a:t>
            </a:r>
          </a:p>
          <a:p>
            <a:pPr marL="0" indent="0">
              <a:buNone/>
            </a:pPr>
            <a:r>
              <a:rPr lang="en-US" dirty="0"/>
              <a:t>subbu-casestudy-microservices-docker.jar             latest                                           e7554d59f74b        28 hours ago         646MB</a:t>
            </a:r>
          </a:p>
          <a:p>
            <a:pPr marL="0" indent="0">
              <a:buNone/>
            </a:pPr>
            <a:r>
              <a:rPr lang="en-US" dirty="0"/>
              <a:t>&lt;none&gt;                                               &lt;none&gt;                                           54538fc8948d        28 hours ago         646MB</a:t>
            </a:r>
          </a:p>
          <a:p>
            <a:pPr marL="0" indent="0">
              <a:buNone/>
            </a:pPr>
            <a:r>
              <a:rPr lang="en-US" dirty="0"/>
              <a:t>microservicesdockerjar3.jar                          latest                                           2eb634581cbb        2 days ago           636MB</a:t>
            </a:r>
          </a:p>
          <a:p>
            <a:pPr marL="0" indent="0">
              <a:buNone/>
            </a:pPr>
            <a:r>
              <a:rPr lang="en-US" dirty="0"/>
              <a:t>&lt;none&gt;                                               &lt;none&gt;                                           e41c35024224        2 days ago           636MB</a:t>
            </a:r>
          </a:p>
          <a:p>
            <a:pPr marL="0" indent="0">
              <a:buNone/>
            </a:pPr>
            <a:r>
              <a:rPr lang="en-US" dirty="0"/>
              <a:t>&lt;none&gt;                                               &lt;none&gt;                                           bfc7ead597e5        2 days ago           636MB</a:t>
            </a:r>
          </a:p>
          <a:p>
            <a:pPr marL="0" indent="0">
              <a:buNone/>
            </a:pPr>
            <a:r>
              <a:rPr lang="en-US" dirty="0" err="1"/>
              <a:t>openjdk</a:t>
            </a:r>
            <a:r>
              <a:rPr lang="en-US" dirty="0"/>
              <a:t>                                              11                                               455ecea6f4f2        2 days ago           627MB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/desktop-storage-</a:t>
            </a:r>
            <a:r>
              <a:rPr lang="en-US" dirty="0" err="1"/>
              <a:t>provisioner</a:t>
            </a:r>
            <a:r>
              <a:rPr lang="en-US" dirty="0"/>
              <a:t>                   v1.1                                             e704287ce753        5 months ago         41.8MB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/desktop-</a:t>
            </a:r>
            <a:r>
              <a:rPr lang="en-US" dirty="0" err="1"/>
              <a:t>vpnkit</a:t>
            </a:r>
            <a:r>
              <a:rPr lang="en-US" dirty="0"/>
              <a:t>-controller                     v1.0                                             79da37e5a3aa        6 months ago         36.6MB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/desktop-</a:t>
            </a:r>
            <a:r>
              <a:rPr lang="en-US" dirty="0" err="1"/>
              <a:t>kubernetes</a:t>
            </a:r>
            <a:r>
              <a:rPr lang="en-US" dirty="0"/>
              <a:t>                            kubernetes-v1.16.5-cni-v0.7.5-critools-v1.15.0   a86647f0b376        7 months ago         279MB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-proxy                                v1.16.5                                          0ee1b8a3ebe0        7 months ago         82.7MB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kube-apiserver</a:t>
            </a:r>
            <a:r>
              <a:rPr lang="en-US" dirty="0"/>
              <a:t>                            v1.16.5                                          fc838b21afbb        7 months ago         159MB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-scheduler                            v1.16.5                                          b4d073a9efda        7 months ago         83.5MB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-controller-manager                   v1.16.5                                          441835dd2301        7 months ago         151MB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kube</a:t>
            </a:r>
            <a:r>
              <a:rPr lang="en-US" dirty="0"/>
              <a:t>-compose-controller                       v0.4.25-alpha1                                   129151cdf35f        10 months ago        35.6MB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kube</a:t>
            </a:r>
            <a:r>
              <a:rPr lang="en-US" dirty="0"/>
              <a:t>-compose-</a:t>
            </a:r>
            <a:r>
              <a:rPr lang="en-US" dirty="0" err="1"/>
              <a:t>api</a:t>
            </a:r>
            <a:r>
              <a:rPr lang="en-US" dirty="0"/>
              <a:t>-server                       v0.4.25-alpha1                                   989749268895        10 months ago        50.7MB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kube</a:t>
            </a:r>
            <a:r>
              <a:rPr lang="en-US" dirty="0"/>
              <a:t>-compose-installer                        v0.4.25-alpha1                                   2a71ac5a1359        10 months ago        42.3MB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etcd</a:t>
            </a:r>
            <a:r>
              <a:rPr lang="en-US" dirty="0"/>
              <a:t>                                      3.3.15-0                                         b2756210eeab        12 months ago        247MB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-proxy                                v1.14.6                                          ed8adf767eeb        12 months ago        82.1MB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kube-apiserver</a:t>
            </a:r>
            <a:r>
              <a:rPr lang="en-US" dirty="0"/>
              <a:t>                            v1.14.6                                          0e422c9884cf        12 months ago        209MB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-scheduler                            v1.14.6                                          d27987bc993e        12 months ago        81.6MB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-controller-manager                   v1.14.6                                          4bb274b1f2c3        12 months ago        157MB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coredns</a:t>
            </a:r>
            <a:r>
              <a:rPr lang="en-US" dirty="0"/>
              <a:t>                                   1.6.2                                            bf261d157914        12 months ago        44.1MB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kube</a:t>
            </a:r>
            <a:r>
              <a:rPr lang="en-US" dirty="0"/>
              <a:t>-compose-controller                       v0.4.23                                          a8c3d87a58e7        15 months ago        35.3MB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kube</a:t>
            </a:r>
            <a:r>
              <a:rPr lang="en-US" dirty="0"/>
              <a:t>-compose-</a:t>
            </a:r>
            <a:r>
              <a:rPr lang="en-US" dirty="0" err="1"/>
              <a:t>api</a:t>
            </a:r>
            <a:r>
              <a:rPr lang="en-US" dirty="0"/>
              <a:t>-server                       v0.4.23                                          f3591b2cb223        15 months ago        49.9MB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coredns</a:t>
            </a:r>
            <a:r>
              <a:rPr lang="en-US" dirty="0"/>
              <a:t>                                   1.3.1                                            eb516548c180        19 months ago        40.3MB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etcd</a:t>
            </a:r>
            <a:r>
              <a:rPr lang="en-US" dirty="0"/>
              <a:t>                                      3.3.10                                           2c4adeb21b4f        21 months ago        258MB</a:t>
            </a:r>
          </a:p>
          <a:p>
            <a:pPr marL="0" indent="0">
              <a:buNone/>
            </a:pPr>
            <a:r>
              <a:rPr lang="en-US" dirty="0"/>
              <a:t>k8s.gcr.io/pause                                     3.1                                              da86e6ba6ca1        2 years ago          742kB</a:t>
            </a:r>
          </a:p>
          <a:p>
            <a:pPr marL="0" indent="0">
              <a:buNone/>
            </a:pPr>
            <a:r>
              <a:rPr lang="en-US" dirty="0"/>
              <a:t>PS C:\Users\svemala\eclipse-workspace\subbu-case-study&gt;</a:t>
            </a:r>
          </a:p>
        </p:txBody>
      </p:sp>
    </p:spTree>
    <p:extLst>
      <p:ext uri="{BB962C8B-B14F-4D97-AF65-F5344CB8AC3E}">
        <p14:creationId xmlns:p14="http://schemas.microsoft.com/office/powerpoint/2010/main" val="175999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 smtClean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4400" b="1" smtClean="0">
                <a:solidFill>
                  <a:srgbClr val="C00000"/>
                </a:solidFill>
              </a:rPr>
              <a:t>Part-A</a:t>
            </a:r>
            <a:endParaRPr lang="en-US" sz="44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4400" b="1" dirty="0" err="1" smtClean="0">
                <a:solidFill>
                  <a:srgbClr val="C00000"/>
                </a:solidFill>
              </a:rPr>
              <a:t>Microservices</a:t>
            </a:r>
            <a:r>
              <a:rPr lang="en-US" sz="4400" b="1" dirty="0" smtClean="0">
                <a:solidFill>
                  <a:srgbClr val="C00000"/>
                </a:solidFill>
              </a:rPr>
              <a:t> </a:t>
            </a:r>
            <a:r>
              <a:rPr lang="en-US" sz="4400" b="1" dirty="0">
                <a:solidFill>
                  <a:srgbClr val="C00000"/>
                </a:solidFill>
              </a:rPr>
              <a:t>project Implementation and  deployment </a:t>
            </a:r>
            <a:r>
              <a:rPr lang="en-US" sz="4400" b="1" dirty="0" smtClean="0">
                <a:solidFill>
                  <a:srgbClr val="C00000"/>
                </a:solidFill>
              </a:rPr>
              <a:t>steps</a:t>
            </a:r>
            <a:endParaRPr lang="en-US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04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Running containers </a:t>
            </a:r>
            <a:r>
              <a:rPr lang="en-US" dirty="0">
                <a:solidFill>
                  <a:srgbClr val="FF0000"/>
                </a:solidFill>
              </a:rPr>
              <a:t>by </a:t>
            </a:r>
            <a:r>
              <a:rPr lang="en-US" dirty="0" smtClean="0">
                <a:solidFill>
                  <a:srgbClr val="FF0000"/>
                </a:solidFill>
              </a:rPr>
              <a:t>default: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6231"/>
            <a:ext cx="10515600" cy="43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5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“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ps</a:t>
            </a:r>
            <a:r>
              <a:rPr lang="en-US" dirty="0">
                <a:solidFill>
                  <a:srgbClr val="FF0000"/>
                </a:solidFill>
              </a:rPr>
              <a:t>” - command only shows running containers by default.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/>
              <a:t>PS C:\Users\svemala\eclipse-workspace\subbu-case-study&gt;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CONTAINER ID        IMAGE                                      COMMAND                  CREATED             STATUS              PORTS                    NAMES</a:t>
            </a:r>
          </a:p>
          <a:p>
            <a:pPr marL="0" indent="0">
              <a:buNone/>
            </a:pPr>
            <a:r>
              <a:rPr lang="en-US" dirty="0"/>
              <a:t>ba4431a5c2fa        subbu-casestudy-microservices-docker.jar   "java -jar /</a:t>
            </a:r>
            <a:r>
              <a:rPr lang="en-US" dirty="0" err="1"/>
              <a:t>subbu</a:t>
            </a:r>
            <a:r>
              <a:rPr lang="en-US" dirty="0"/>
              <a:t>-ca…"   28 hours ago        Up 28 hours         0.0.0.0:9091-&gt;8080/</a:t>
            </a:r>
            <a:r>
              <a:rPr lang="en-US" dirty="0" err="1"/>
              <a:t>tcp</a:t>
            </a:r>
            <a:r>
              <a:rPr lang="en-US" dirty="0"/>
              <a:t>   </a:t>
            </a:r>
            <a:r>
              <a:rPr lang="en-US" dirty="0" err="1"/>
              <a:t>crazy_meninsky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ac9a3d272039        54538fc8948d                               "java -jar /</a:t>
            </a:r>
            <a:r>
              <a:rPr lang="en-US" dirty="0" err="1"/>
              <a:t>subbu</a:t>
            </a:r>
            <a:r>
              <a:rPr lang="en-US" dirty="0"/>
              <a:t>-ca…"   28 hours ago        Up 28 hours         0.0.0.0:9090-&gt;8080/</a:t>
            </a:r>
            <a:r>
              <a:rPr lang="en-US" dirty="0" err="1"/>
              <a:t>tcp</a:t>
            </a:r>
            <a:r>
              <a:rPr lang="en-US" dirty="0"/>
              <a:t>   </a:t>
            </a:r>
            <a:r>
              <a:rPr lang="en-US" dirty="0" err="1"/>
              <a:t>boring_heisenberg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867a94ed25e3        e704287ce753                               "/storage-</a:t>
            </a:r>
            <a:r>
              <a:rPr lang="en-US" dirty="0" err="1"/>
              <a:t>provisione</a:t>
            </a:r>
            <a:r>
              <a:rPr lang="en-US" dirty="0"/>
              <a:t>…"   2 days ago          Up 2 days                                    k8s_storage-provisioner_storage-provisioner_kube-system_cf41569a-33ac-4693-be2a-1e673e45ebba_1</a:t>
            </a:r>
          </a:p>
          <a:p>
            <a:pPr marL="0" indent="0">
              <a:buNone/>
            </a:pPr>
            <a:r>
              <a:rPr lang="en-US" dirty="0"/>
              <a:t>96ea327e35eb        129151cdf35f                               "/compose-controller…"   2 days ago          Up 2 days                                    k8s_compose_compose-78f95d4f8c-j4lhk_docker_e5bb9b12-338d-4f4e-99a0-973ece0f631d_0</a:t>
            </a:r>
          </a:p>
          <a:p>
            <a:pPr marL="0" indent="0">
              <a:buNone/>
            </a:pPr>
            <a:r>
              <a:rPr lang="en-US" dirty="0"/>
              <a:t>149fdc1a31b3        bf261d157914                               "/</a:t>
            </a:r>
            <a:r>
              <a:rPr lang="en-US" dirty="0" err="1"/>
              <a:t>coredns</a:t>
            </a:r>
            <a:r>
              <a:rPr lang="en-US" dirty="0"/>
              <a:t> -</a:t>
            </a:r>
            <a:r>
              <a:rPr lang="en-US" dirty="0" err="1"/>
              <a:t>conf</a:t>
            </a:r>
            <a:r>
              <a:rPr lang="en-US" dirty="0"/>
              <a:t> /etc…"   2 days ago          Up 2 days                                    k8s_coredns_coredns-5644d7b6d9-zv6m4_kube-system_48269134-3fbc-4a5c-8f10-f671e07917cd_0</a:t>
            </a:r>
          </a:p>
          <a:p>
            <a:pPr marL="0" indent="0">
              <a:buNone/>
            </a:pPr>
            <a:r>
              <a:rPr lang="en-US" dirty="0"/>
              <a:t>f205cecb47c7        bf261d157914                               "/</a:t>
            </a:r>
            <a:r>
              <a:rPr lang="en-US" dirty="0" err="1"/>
              <a:t>coredns</a:t>
            </a:r>
            <a:r>
              <a:rPr lang="en-US" dirty="0"/>
              <a:t> -</a:t>
            </a:r>
            <a:r>
              <a:rPr lang="en-US" dirty="0" err="1"/>
              <a:t>conf</a:t>
            </a:r>
            <a:r>
              <a:rPr lang="en-US" dirty="0"/>
              <a:t> /etc…"   2 days ago          Up 2 days                                    k8s_coredns_coredns-5644d7b6d9-85fz6_kube-system_8da76ca1-bc13-4a95-90ac-330cad6f6d20_0</a:t>
            </a:r>
          </a:p>
          <a:p>
            <a:pPr marL="0" indent="0">
              <a:buNone/>
            </a:pPr>
            <a:r>
              <a:rPr lang="en-US" dirty="0"/>
              <a:t>bbb644f85e92        989749268895                               "/</a:t>
            </a:r>
            <a:r>
              <a:rPr lang="en-US" dirty="0" err="1"/>
              <a:t>api</a:t>
            </a:r>
            <a:r>
              <a:rPr lang="en-US" dirty="0"/>
              <a:t>-server --</a:t>
            </a:r>
            <a:r>
              <a:rPr lang="en-US" dirty="0" err="1"/>
              <a:t>kubec</a:t>
            </a:r>
            <a:r>
              <a:rPr lang="en-US" dirty="0"/>
              <a:t>…"   2 days ago          Up 2 days                                    k8s_compose_compose-api-6ffb89dc58-96w7k_docker_faed47b7-753f-4acf-a61f-b4e6976c97d3_0</a:t>
            </a:r>
          </a:p>
          <a:p>
            <a:pPr marL="0" indent="0">
              <a:buNone/>
            </a:pPr>
            <a:r>
              <a:rPr lang="en-US" dirty="0"/>
              <a:t>2521e3c928dd        79da37e5a3aa                               "/</a:t>
            </a:r>
            <a:r>
              <a:rPr lang="en-US" dirty="0" err="1"/>
              <a:t>kube-vpnkit-forwar</a:t>
            </a:r>
            <a:r>
              <a:rPr lang="en-US" dirty="0"/>
              <a:t>…"   2 days ago          Up 2 days                                    k8s_vpnkit-controller_vpnkit-controller_kube-system_a9ab932e-b5df-4426-8ed5-478bf96302ba_0</a:t>
            </a:r>
          </a:p>
          <a:p>
            <a:pPr marL="0" indent="0">
              <a:buNone/>
            </a:pPr>
            <a:r>
              <a:rPr lang="en-US" dirty="0"/>
              <a:t>90c864b57709        k8s.gcr.io/pause:3.1                       "/pause"                 2 days ago          Up 2 days                                    k8s_POD_compose-78f95d4f8c-j4lhk_docker_e5bb9b12-338d-4f4e-99a0-973ece0f631d_0</a:t>
            </a:r>
          </a:p>
          <a:p>
            <a:pPr marL="0" indent="0">
              <a:buNone/>
            </a:pPr>
            <a:r>
              <a:rPr lang="en-US" dirty="0"/>
              <a:t>cb2cc7d18486        k8s.gcr.io/pause:3.1                       "/pause"                 2 days ago          Up 2 days                                    k8s_POD_compose-api-6ffb89dc58-96w7k_docker_faed47b7-753f-4acf-a61f-b4e6976c97d3_0</a:t>
            </a:r>
          </a:p>
          <a:p>
            <a:pPr marL="0" indent="0">
              <a:buNone/>
            </a:pPr>
            <a:r>
              <a:rPr lang="en-US" dirty="0"/>
              <a:t>f7aeb917f72b        k8s.gcr.io/pause:3.1                       "/pause"                 2 days ago          Up 2 days                                    k8s_POD_coredns-5644d7b6d9-zv6m4_kube-system_48269134-3fbc-4a5c-8f10-f671e07917cd_0</a:t>
            </a:r>
          </a:p>
          <a:p>
            <a:pPr marL="0" indent="0">
              <a:buNone/>
            </a:pPr>
            <a:r>
              <a:rPr lang="en-US" dirty="0"/>
              <a:t>174ffbf30737        k8s.gcr.io/pause:3.1                       "/pause"                 2 days ago          Up 2 days                                    k8s_POD_coredns-5644d7b6d9-85fz6_kube-system_8da76ca1-bc13-4a95-90ac-330cad6f6d20_0</a:t>
            </a:r>
          </a:p>
          <a:p>
            <a:pPr marL="0" indent="0">
              <a:buNone/>
            </a:pPr>
            <a:r>
              <a:rPr lang="en-US" dirty="0"/>
              <a:t>c8cf83b6bf5c        0ee1b8a3ebe0                               "/</a:t>
            </a:r>
            <a:r>
              <a:rPr lang="en-US" dirty="0" err="1"/>
              <a:t>usr</a:t>
            </a:r>
            <a:r>
              <a:rPr lang="en-US" dirty="0"/>
              <a:t>/local/bin/</a:t>
            </a:r>
            <a:r>
              <a:rPr lang="en-US" dirty="0" err="1"/>
              <a:t>kube</a:t>
            </a:r>
            <a:r>
              <a:rPr lang="en-US" dirty="0"/>
              <a:t>…"   2 days ago          Up 2 days                                    k8s_kube-proxy_kube-proxy-g4v94_kube-system_69795b23-d199-4265-8998-a24f3aaf69b4_0</a:t>
            </a:r>
          </a:p>
          <a:p>
            <a:pPr marL="0" indent="0">
              <a:buNone/>
            </a:pPr>
            <a:r>
              <a:rPr lang="en-US" dirty="0"/>
              <a:t>7a7e9c6bc221        k8s.gcr.io/pause:3.1                       "/pause"                 2 days ago          Up 2 days                                    k8s_POD_vpnkit-controller_kube-system_a9ab932e-b5df-4426-8ed5-478bf96302ba_0</a:t>
            </a:r>
          </a:p>
        </p:txBody>
      </p:sp>
    </p:spTree>
    <p:extLst>
      <p:ext uri="{BB962C8B-B14F-4D97-AF65-F5344CB8AC3E}">
        <p14:creationId xmlns:p14="http://schemas.microsoft.com/office/powerpoint/2010/main" val="1269074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Run the </a:t>
            </a:r>
            <a:r>
              <a:rPr lang="en-US" sz="2800" dirty="0" err="1">
                <a:solidFill>
                  <a:srgbClr val="FF0000"/>
                </a:solidFill>
              </a:rPr>
              <a:t>Docker</a:t>
            </a:r>
            <a:r>
              <a:rPr lang="en-US" sz="2800" dirty="0">
                <a:solidFill>
                  <a:srgbClr val="FF0000"/>
                </a:solidFill>
              </a:rPr>
              <a:t> image using the command: </a:t>
            </a:r>
            <a:r>
              <a:rPr lang="en-US" sz="2800" dirty="0" err="1">
                <a:solidFill>
                  <a:srgbClr val="FF0000"/>
                </a:solidFill>
              </a:rPr>
              <a:t>docker</a:t>
            </a:r>
            <a:r>
              <a:rPr lang="en-US" sz="2800" dirty="0">
                <a:solidFill>
                  <a:srgbClr val="FF0000"/>
                </a:solidFill>
              </a:rPr>
              <a:t> run –p &lt;port number mapped to the exposed port</a:t>
            </a:r>
            <a:r>
              <a:rPr lang="en-US" sz="2800" dirty="0" smtClean="0">
                <a:solidFill>
                  <a:srgbClr val="FF0000"/>
                </a:solidFill>
              </a:rPr>
              <a:t>&gt;:&lt;</a:t>
            </a:r>
            <a:r>
              <a:rPr lang="en-US" sz="2800" dirty="0">
                <a:solidFill>
                  <a:srgbClr val="FF0000"/>
                </a:solidFill>
              </a:rPr>
              <a:t>Exposed port&gt; &lt;jar name</a:t>
            </a:r>
            <a:r>
              <a:rPr lang="en-US" sz="2800">
                <a:solidFill>
                  <a:srgbClr val="FF0000"/>
                </a:solidFill>
              </a:rPr>
              <a:t>&gt;</a:t>
            </a:r>
            <a:r>
              <a:rPr lang="en-US" sz="2800" smtClean="0"/>
              <a:t>: Here external </a:t>
            </a:r>
            <a:r>
              <a:rPr lang="en-US" sz="2800" dirty="0" smtClean="0"/>
              <a:t>port 9092 is mapped to the exposed containers internal </a:t>
            </a:r>
            <a:r>
              <a:rPr lang="en-US" sz="2800" smtClean="0"/>
              <a:t>port 8080: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38494"/>
            <a:ext cx="10515600" cy="29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47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“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run -p 9092:8080 </a:t>
            </a:r>
            <a:r>
              <a:rPr lang="en-US" dirty="0" smtClean="0">
                <a:solidFill>
                  <a:srgbClr val="FF0000"/>
                </a:solidFill>
              </a:rPr>
              <a:t>subbu-casestudy-microservices-docker-dockerhub.jar” – command: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PS C:\Users\svemala\eclipse-workspace\subbu-case-study&gt; </a:t>
            </a:r>
            <a:r>
              <a:rPr lang="en-US" dirty="0" err="1"/>
              <a:t>docker</a:t>
            </a:r>
            <a:r>
              <a:rPr lang="en-US" dirty="0"/>
              <a:t> run -p 9092:8080 subbu-casestudy-microservices-docker-dockerhub.jar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.   ____          _            __ _ _</a:t>
            </a:r>
          </a:p>
          <a:p>
            <a:pPr marL="0" indent="0">
              <a:buNone/>
            </a:pPr>
            <a:r>
              <a:rPr lang="en-US" dirty="0"/>
              <a:t> /\\ / ___'_ __ _ _(_)_ __  __ _ \ \ \ \</a:t>
            </a:r>
          </a:p>
          <a:p>
            <a:pPr marL="0" indent="0">
              <a:buNone/>
            </a:pPr>
            <a:r>
              <a:rPr lang="en-US" dirty="0"/>
              <a:t>( ( )\___ | '_ | '_| | '_ \/ _` | \ \ \ \</a:t>
            </a:r>
          </a:p>
          <a:p>
            <a:pPr marL="0" indent="0">
              <a:buNone/>
            </a:pPr>
            <a:r>
              <a:rPr lang="en-US" dirty="0"/>
              <a:t> \\/  ___)| |_)| | | | | || (_| |  ) ) ) )</a:t>
            </a:r>
          </a:p>
          <a:p>
            <a:pPr marL="0" indent="0">
              <a:buNone/>
            </a:pPr>
            <a:r>
              <a:rPr lang="en-US" dirty="0"/>
              <a:t>  '  |____| .__|_| |_|_| |_\__, | / / / /</a:t>
            </a:r>
          </a:p>
          <a:p>
            <a:pPr marL="0" indent="0">
              <a:buNone/>
            </a:pPr>
            <a:r>
              <a:rPr lang="en-US" dirty="0"/>
              <a:t> =========|_|==============|___/=/_/_/_/</a:t>
            </a:r>
          </a:p>
          <a:p>
            <a:pPr marL="0" indent="0">
              <a:buNone/>
            </a:pPr>
            <a:r>
              <a:rPr lang="en-US" dirty="0"/>
              <a:t> :: Spring Boot ::        (v2.3.3.RELEASE)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2020-09-03 09:29:18.381  INFO 1 --- [           main] </a:t>
            </a:r>
            <a:r>
              <a:rPr lang="en-US" dirty="0" err="1"/>
              <a:t>com.subbu.SubbuCaseStudyApplication</a:t>
            </a:r>
            <a:r>
              <a:rPr lang="en-US" dirty="0"/>
              <a:t>      : Starting </a:t>
            </a:r>
            <a:r>
              <a:rPr lang="en-US" dirty="0" err="1"/>
              <a:t>SubbuCaseStudyApplication</a:t>
            </a:r>
            <a:r>
              <a:rPr lang="en-US" dirty="0"/>
              <a:t> v0.0.1-SNAPSHOT on e723271c4b10 with PID 1 (/subbu-casestudy-microservices-docker-dockerhub.jar started by root in /)</a:t>
            </a:r>
          </a:p>
          <a:p>
            <a:pPr marL="0" indent="0">
              <a:buNone/>
            </a:pPr>
            <a:r>
              <a:rPr lang="en-US" dirty="0"/>
              <a:t>2020-09-03 09:29:18.387  INFO 1 --- [           main] </a:t>
            </a:r>
            <a:r>
              <a:rPr lang="en-US" dirty="0" err="1"/>
              <a:t>com.subbu.SubbuCaseStudyApplication</a:t>
            </a:r>
            <a:r>
              <a:rPr lang="en-US" dirty="0"/>
              <a:t>      : No active profile set, falling back to default profiles: default</a:t>
            </a:r>
          </a:p>
          <a:p>
            <a:pPr marL="0" indent="0">
              <a:buNone/>
            </a:pPr>
            <a:r>
              <a:rPr lang="en-US" dirty="0"/>
              <a:t>2020-09-03 09:29:21.610  INFO 1 --- [           main] </a:t>
            </a:r>
            <a:r>
              <a:rPr lang="en-US" dirty="0" err="1"/>
              <a:t>o.s.b.w.embedded.tomcat.TomcatWebServer</a:t>
            </a:r>
            <a:r>
              <a:rPr lang="en-US" dirty="0"/>
              <a:t>  : Tomcat initialized with port(s): 8080 (http)</a:t>
            </a:r>
          </a:p>
          <a:p>
            <a:pPr marL="0" indent="0">
              <a:buNone/>
            </a:pPr>
            <a:r>
              <a:rPr lang="en-US" dirty="0"/>
              <a:t>2020-09-03 09:29:21.652  INFO 1 --- [           main] </a:t>
            </a:r>
            <a:r>
              <a:rPr lang="en-US" dirty="0" err="1"/>
              <a:t>o.apache.catalina.core.StandardService</a:t>
            </a:r>
            <a:r>
              <a:rPr lang="en-US" dirty="0"/>
              <a:t>   : Starting service [Tomcat]</a:t>
            </a:r>
          </a:p>
          <a:p>
            <a:pPr marL="0" indent="0">
              <a:buNone/>
            </a:pPr>
            <a:r>
              <a:rPr lang="en-US" dirty="0"/>
              <a:t>2020-09-03 09:29:21.653  INFO 1 --- [           main] </a:t>
            </a:r>
            <a:r>
              <a:rPr lang="en-US" dirty="0" err="1"/>
              <a:t>org.apache.catalina.core.StandardEngine</a:t>
            </a:r>
            <a:r>
              <a:rPr lang="en-US" dirty="0"/>
              <a:t>  : Starting Servlet engine: [Apache Tomcat/9.0.37]</a:t>
            </a:r>
          </a:p>
          <a:p>
            <a:pPr marL="0" indent="0">
              <a:buNone/>
            </a:pPr>
            <a:r>
              <a:rPr lang="en-US" dirty="0"/>
              <a:t>2020-09-03 09:29:21.849  INFO 1 --- [           main] </a:t>
            </a:r>
            <a:r>
              <a:rPr lang="en-US" dirty="0" err="1"/>
              <a:t>o.a.c.c.C</a:t>
            </a:r>
            <a:r>
              <a:rPr lang="en-US" dirty="0"/>
              <a:t>.[Tomcat].[</a:t>
            </a:r>
            <a:r>
              <a:rPr lang="en-US" dirty="0" err="1"/>
              <a:t>localhost</a:t>
            </a:r>
            <a:r>
              <a:rPr lang="en-US" dirty="0"/>
              <a:t>].[/]       : Initializing Spring embedded </a:t>
            </a:r>
            <a:r>
              <a:rPr lang="en-US" dirty="0" err="1"/>
              <a:t>WebApplicationContext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2020-09-03 09:29:21.851  INFO 1 --- [           main] </a:t>
            </a:r>
            <a:r>
              <a:rPr lang="en-US" dirty="0" err="1"/>
              <a:t>w.s.c.ServletWebServerApplicationContext</a:t>
            </a:r>
            <a:r>
              <a:rPr lang="en-US" dirty="0"/>
              <a:t> : Root </a:t>
            </a:r>
            <a:r>
              <a:rPr lang="en-US" dirty="0" err="1"/>
              <a:t>WebApplicationContext</a:t>
            </a:r>
            <a:r>
              <a:rPr lang="en-US" dirty="0"/>
              <a:t>: initialization completed in 3162 </a:t>
            </a:r>
            <a:r>
              <a:rPr lang="en-US" dirty="0" err="1"/>
              <a:t>ms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2020-09-03 09:29:22.752  INFO 1 --- [           main] </a:t>
            </a:r>
            <a:r>
              <a:rPr lang="en-US" dirty="0" err="1"/>
              <a:t>o.s.s.concurrent.ThreadPoolTaskExecutor</a:t>
            </a:r>
            <a:r>
              <a:rPr lang="en-US" dirty="0"/>
              <a:t>  : Initializing </a:t>
            </a:r>
            <a:r>
              <a:rPr lang="en-US" dirty="0" err="1"/>
              <a:t>ExecutorService</a:t>
            </a:r>
            <a:r>
              <a:rPr lang="en-US" dirty="0"/>
              <a:t> '</a:t>
            </a:r>
            <a:r>
              <a:rPr lang="en-US" dirty="0" err="1"/>
              <a:t>applicationTaskExecutor</a:t>
            </a:r>
            <a:r>
              <a:rPr lang="en-US" dirty="0"/>
              <a:t>'</a:t>
            </a:r>
          </a:p>
          <a:p>
            <a:pPr marL="0" indent="0">
              <a:buNone/>
            </a:pPr>
            <a:r>
              <a:rPr lang="en-US" dirty="0"/>
              <a:t>2020-09-03 09:29:23.283  INFO 1 --- [           main] </a:t>
            </a:r>
            <a:r>
              <a:rPr lang="en-US" dirty="0" err="1"/>
              <a:t>o.s.b.a.e.web.EndpointLinksResolver</a:t>
            </a:r>
            <a:r>
              <a:rPr lang="en-US" dirty="0"/>
              <a:t>      : Exposing 2 endpoint(s) beneath base path '/actuator'</a:t>
            </a:r>
          </a:p>
          <a:p>
            <a:pPr marL="0" indent="0">
              <a:buNone/>
            </a:pPr>
            <a:r>
              <a:rPr lang="en-US" dirty="0"/>
              <a:t>2020-09-03 09:29:23.422  INFO 1 --- [           main] </a:t>
            </a:r>
            <a:r>
              <a:rPr lang="en-US" dirty="0" err="1"/>
              <a:t>o.s.b.w.embedded.tomcat.TomcatWebServer</a:t>
            </a:r>
            <a:r>
              <a:rPr lang="en-US" dirty="0"/>
              <a:t>  : Tomcat started on port(s): 8080 (http) with context path ''</a:t>
            </a:r>
          </a:p>
          <a:p>
            <a:pPr marL="0" indent="0">
              <a:buNone/>
            </a:pPr>
            <a:r>
              <a:rPr lang="en-US" dirty="0"/>
              <a:t>2020-09-03 09:29:23.466  INFO 1 --- [           main] </a:t>
            </a:r>
            <a:r>
              <a:rPr lang="en-US" dirty="0" err="1"/>
              <a:t>com.subbu.SubbuCaseStudyApplication</a:t>
            </a:r>
            <a:r>
              <a:rPr lang="en-US" dirty="0"/>
              <a:t>      : Started </a:t>
            </a:r>
            <a:r>
              <a:rPr lang="en-US" dirty="0" err="1"/>
              <a:t>SubbuCaseStudyApplication</a:t>
            </a:r>
            <a:r>
              <a:rPr lang="en-US" dirty="0"/>
              <a:t> in 6.691 seconds (JVM running for 8.016)</a:t>
            </a:r>
          </a:p>
          <a:p>
            <a:pPr marL="0" indent="0">
              <a:buNone/>
            </a:pPr>
            <a:r>
              <a:rPr lang="en-US" dirty="0"/>
              <a:t>Welcome to </a:t>
            </a:r>
            <a:r>
              <a:rPr lang="en-US" dirty="0" err="1"/>
              <a:t>Subbu</a:t>
            </a:r>
            <a:r>
              <a:rPr lang="en-US" dirty="0"/>
              <a:t> - this message will appear in the Console</a:t>
            </a:r>
          </a:p>
        </p:txBody>
      </p:sp>
    </p:spTree>
    <p:extLst>
      <p:ext uri="{BB962C8B-B14F-4D97-AF65-F5344CB8AC3E}">
        <p14:creationId xmlns:p14="http://schemas.microsoft.com/office/powerpoint/2010/main" val="1867745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Check for the output on the browser – append the tag “message”, as it is mapped in the Java Controller: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>
                <a:hlinkClick r:id="rId2"/>
              </a:rPr>
              <a:t>http://localhost:9092/message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7450" y="3296444"/>
            <a:ext cx="72771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49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images, after ran with “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run” – now container is created: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946" y="1825625"/>
            <a:ext cx="94761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93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“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images” – command ran after “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run”: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PS C:\Users\svemala\eclipse-workspace\subbu-case-study&gt; </a:t>
            </a:r>
            <a:r>
              <a:rPr lang="en-US" dirty="0" err="1"/>
              <a:t>docker</a:t>
            </a:r>
            <a:r>
              <a:rPr lang="en-US" dirty="0"/>
              <a:t> images</a:t>
            </a:r>
          </a:p>
          <a:p>
            <a:pPr marL="0" indent="0">
              <a:buNone/>
            </a:pPr>
            <a:r>
              <a:rPr lang="en-US" dirty="0"/>
              <a:t>REPOSITORY                                           TAG                                              IMAGE ID            CREATED             SIZE</a:t>
            </a:r>
          </a:p>
          <a:p>
            <a:pPr marL="0" indent="0">
              <a:buNone/>
            </a:pPr>
            <a:r>
              <a:rPr lang="en-US" dirty="0"/>
              <a:t>subbu-casestudy-microservices-docker-dockerhub.jar   latest                                           ca813a46d63d        16 minutes ago      646MB</a:t>
            </a:r>
          </a:p>
          <a:p>
            <a:pPr marL="0" indent="0">
              <a:buNone/>
            </a:pPr>
            <a:r>
              <a:rPr lang="en-US" dirty="0"/>
              <a:t>subbu-casestudy-microservices-docker.jar             latest                                           e7554d59f74b        28 hours ago        646MB</a:t>
            </a:r>
          </a:p>
          <a:p>
            <a:pPr marL="0" indent="0">
              <a:buNone/>
            </a:pPr>
            <a:r>
              <a:rPr lang="en-US" dirty="0"/>
              <a:t>&lt;none&gt;                                               &lt;none&gt;                                           54538fc8948d        28 hours ago        646MB</a:t>
            </a:r>
          </a:p>
          <a:p>
            <a:pPr marL="0" indent="0">
              <a:buNone/>
            </a:pPr>
            <a:r>
              <a:rPr lang="en-US" dirty="0"/>
              <a:t>microservicesdockerjar3.jar                          latest                                           2eb634581cbb        2 days ago          636MB</a:t>
            </a:r>
          </a:p>
          <a:p>
            <a:pPr marL="0" indent="0">
              <a:buNone/>
            </a:pPr>
            <a:r>
              <a:rPr lang="en-US" dirty="0"/>
              <a:t>&lt;none&gt;                                               &lt;none&gt;                                           e41c35024224        2 days ago          636MB</a:t>
            </a:r>
          </a:p>
          <a:p>
            <a:pPr marL="0" indent="0">
              <a:buNone/>
            </a:pPr>
            <a:r>
              <a:rPr lang="en-US" dirty="0"/>
              <a:t>&lt;none&gt;                                               &lt;none&gt;                                           bfc7ead597e5        2 days ago          636MB</a:t>
            </a:r>
          </a:p>
          <a:p>
            <a:pPr marL="0" indent="0">
              <a:buNone/>
            </a:pPr>
            <a:r>
              <a:rPr lang="en-US" dirty="0" err="1"/>
              <a:t>openjdk</a:t>
            </a:r>
            <a:r>
              <a:rPr lang="en-US" dirty="0"/>
              <a:t>                                              11                                               455ecea6f4f2        2 days ago          627MB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/desktop-storage-</a:t>
            </a:r>
            <a:r>
              <a:rPr lang="en-US" dirty="0" err="1"/>
              <a:t>provisioner</a:t>
            </a:r>
            <a:r>
              <a:rPr lang="en-US" dirty="0"/>
              <a:t>                   v1.1                                             e704287ce753        5 months ago        41.8MB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/desktop-</a:t>
            </a:r>
            <a:r>
              <a:rPr lang="en-US" dirty="0" err="1"/>
              <a:t>vpnkit</a:t>
            </a:r>
            <a:r>
              <a:rPr lang="en-US" dirty="0"/>
              <a:t>-controller                     v1.0                                             79da37e5a3aa        6 months ago        36.6MB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/desktop-</a:t>
            </a:r>
            <a:r>
              <a:rPr lang="en-US" dirty="0" err="1"/>
              <a:t>kubernetes</a:t>
            </a:r>
            <a:r>
              <a:rPr lang="en-US" dirty="0"/>
              <a:t>                            kubernetes-v1.16.5-cni-v0.7.5-critools-v1.15.0   a86647f0b376        7 months ago        279MB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-controller-manager                   v1.16.5                                          441835dd2301        7 months ago        151MB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-proxy                                v1.16.5                                          0ee1b8a3ebe0        7 months ago        82.7MB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kube-apiserver</a:t>
            </a:r>
            <a:r>
              <a:rPr lang="en-US" dirty="0"/>
              <a:t>                            v1.16.5                                          fc838b21afbb        7 months ago        159MB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-scheduler                            v1.16.5                                          b4d073a9efda        7 months ago        83.5MB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kube</a:t>
            </a:r>
            <a:r>
              <a:rPr lang="en-US" dirty="0"/>
              <a:t>-compose-controller                       v0.4.25-alpha1                                   129151cdf35f        10 months ago       35.6MB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kube</a:t>
            </a:r>
            <a:r>
              <a:rPr lang="en-US" dirty="0"/>
              <a:t>-compose-</a:t>
            </a:r>
            <a:r>
              <a:rPr lang="en-US" dirty="0" err="1"/>
              <a:t>api</a:t>
            </a:r>
            <a:r>
              <a:rPr lang="en-US" dirty="0"/>
              <a:t>-server                       v0.4.25-alpha1                                   989749268895        10 months ago       50.7MB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kube</a:t>
            </a:r>
            <a:r>
              <a:rPr lang="en-US" dirty="0"/>
              <a:t>-compose-installer                        v0.4.25-alpha1                                   2a71ac5a1359        10 months ago       42.3MB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etcd</a:t>
            </a:r>
            <a:r>
              <a:rPr lang="en-US" dirty="0"/>
              <a:t>                                      3.3.15-0                                         b2756210eeab        12 months ago       </a:t>
            </a:r>
            <a:r>
              <a:rPr lang="en-US" dirty="0" smtClean="0"/>
              <a:t>247MB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180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</a:t>
            </a:r>
            <a:r>
              <a:rPr lang="en-US" dirty="0" err="1" smtClean="0">
                <a:solidFill>
                  <a:srgbClr val="FF0000"/>
                </a:solidFill>
              </a:rPr>
              <a:t>ocker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ps</a:t>
            </a:r>
            <a:r>
              <a:rPr lang="en-US" dirty="0" smtClean="0">
                <a:solidFill>
                  <a:srgbClr val="FF0000"/>
                </a:solidFill>
              </a:rPr>
              <a:t>, after </a:t>
            </a:r>
            <a:r>
              <a:rPr lang="en-US" dirty="0" err="1">
                <a:solidFill>
                  <a:srgbClr val="FF0000"/>
                </a:solidFill>
              </a:rPr>
              <a:t>docker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run – now container is created: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457" y="1825625"/>
            <a:ext cx="96950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53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 err="1">
                <a:solidFill>
                  <a:srgbClr val="FF0000"/>
                </a:solidFill>
              </a:rPr>
              <a:t>docker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ps</a:t>
            </a:r>
            <a:r>
              <a:rPr lang="en-US" dirty="0">
                <a:solidFill>
                  <a:srgbClr val="FF0000"/>
                </a:solidFill>
              </a:rPr>
              <a:t>”, </a:t>
            </a:r>
            <a:r>
              <a:rPr lang="en-US" dirty="0" smtClean="0">
                <a:solidFill>
                  <a:srgbClr val="FF0000"/>
                </a:solidFill>
              </a:rPr>
              <a:t>command after ran with “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run”: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PS C:\Users\svemala\eclipse-workspace\subbu-case-study&gt;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CONTAINER ID        IMAGE                                                COMMAND                  CREATED             STATUS              PORTS                    NAMES</a:t>
            </a:r>
          </a:p>
          <a:p>
            <a:pPr marL="0" indent="0">
              <a:buNone/>
            </a:pPr>
            <a:r>
              <a:rPr lang="en-US" dirty="0"/>
              <a:t>e723271c4b10        subbu-casestudy-microservices-docker-dockerhub.jar   "java -jar /</a:t>
            </a:r>
            <a:r>
              <a:rPr lang="en-US" dirty="0" err="1"/>
              <a:t>subbu</a:t>
            </a:r>
            <a:r>
              <a:rPr lang="en-US" dirty="0"/>
              <a:t>-ca…"   10 minutes ago      Up 10 minutes       0.0.0.0:9092-&gt;8080/</a:t>
            </a:r>
            <a:r>
              <a:rPr lang="en-US" dirty="0" err="1"/>
              <a:t>tcp</a:t>
            </a:r>
            <a:r>
              <a:rPr lang="en-US" dirty="0"/>
              <a:t>   </a:t>
            </a:r>
            <a:r>
              <a:rPr lang="en-US" dirty="0" err="1"/>
              <a:t>hopeful_cerf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ba4431a5c2fa        subbu-casestudy-microservices-docker.jar             "java -jar /</a:t>
            </a:r>
            <a:r>
              <a:rPr lang="en-US" dirty="0" err="1"/>
              <a:t>subbu</a:t>
            </a:r>
            <a:r>
              <a:rPr lang="en-US" dirty="0"/>
              <a:t>-ca…"   28 hours ago        Up 28 hours         0.0.0.0:9091-&gt;8080/</a:t>
            </a:r>
            <a:r>
              <a:rPr lang="en-US" dirty="0" err="1"/>
              <a:t>tcp</a:t>
            </a:r>
            <a:r>
              <a:rPr lang="en-US" dirty="0"/>
              <a:t>   </a:t>
            </a:r>
            <a:r>
              <a:rPr lang="en-US" dirty="0" err="1"/>
              <a:t>crazy_meninsky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ac9a3d272039        54538fc8948d                                         "java -jar /</a:t>
            </a:r>
            <a:r>
              <a:rPr lang="en-US" dirty="0" err="1"/>
              <a:t>subbu</a:t>
            </a:r>
            <a:r>
              <a:rPr lang="en-US" dirty="0"/>
              <a:t>-ca…"   28 hours ago        Up 28 hours         0.0.0.0:9090-&gt;8080/</a:t>
            </a:r>
            <a:r>
              <a:rPr lang="en-US" dirty="0" err="1"/>
              <a:t>tcp</a:t>
            </a:r>
            <a:r>
              <a:rPr lang="en-US" dirty="0"/>
              <a:t>   </a:t>
            </a:r>
            <a:r>
              <a:rPr lang="en-US" dirty="0" err="1"/>
              <a:t>boring_heisenberg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867a94ed25e3        e704287ce753                                         "/storage-</a:t>
            </a:r>
            <a:r>
              <a:rPr lang="en-US" dirty="0" err="1"/>
              <a:t>provisione</a:t>
            </a:r>
            <a:r>
              <a:rPr lang="en-US" dirty="0"/>
              <a:t>…"   2 days ago          Up 2 days                                    k8s_storage-provisioner_storage-provisioner_kube-system_cf41569a-33ac-4693-be2a-1e673e45ebba_1</a:t>
            </a:r>
          </a:p>
          <a:p>
            <a:pPr marL="0" indent="0">
              <a:buNone/>
            </a:pPr>
            <a:r>
              <a:rPr lang="en-US" dirty="0"/>
              <a:t>96ea327e35eb        129151cdf35f                                         "/compose-controller…"   2 days ago          Up 2 days                                    k8s_compose_compose-78f95d4f8c-j4lhk_docker_e5bb9b12-338d-4f4e-99a0-973ece0f631d_0</a:t>
            </a:r>
          </a:p>
          <a:p>
            <a:pPr marL="0" indent="0">
              <a:buNone/>
            </a:pPr>
            <a:r>
              <a:rPr lang="en-US" dirty="0"/>
              <a:t>149fdc1a31b3        bf261d157914                                         "/</a:t>
            </a:r>
            <a:r>
              <a:rPr lang="en-US" dirty="0" err="1"/>
              <a:t>coredns</a:t>
            </a:r>
            <a:r>
              <a:rPr lang="en-US" dirty="0"/>
              <a:t> -</a:t>
            </a:r>
            <a:r>
              <a:rPr lang="en-US" dirty="0" err="1"/>
              <a:t>conf</a:t>
            </a:r>
            <a:r>
              <a:rPr lang="en-US" dirty="0"/>
              <a:t> /etc…"   2 days ago          Up 2 days                                    k8s_coredns_coredns-5644d7b6d9-zv6m4_kube-system_48269134-3fbc-4a5c-8f10-f671e07917cd_0</a:t>
            </a:r>
          </a:p>
          <a:p>
            <a:pPr marL="0" indent="0">
              <a:buNone/>
            </a:pPr>
            <a:r>
              <a:rPr lang="en-US" dirty="0"/>
              <a:t>f205cecb47c7        bf261d157914                                         "/</a:t>
            </a:r>
            <a:r>
              <a:rPr lang="en-US" dirty="0" err="1"/>
              <a:t>coredns</a:t>
            </a:r>
            <a:r>
              <a:rPr lang="en-US" dirty="0"/>
              <a:t> -</a:t>
            </a:r>
            <a:r>
              <a:rPr lang="en-US" dirty="0" err="1"/>
              <a:t>conf</a:t>
            </a:r>
            <a:r>
              <a:rPr lang="en-US" dirty="0"/>
              <a:t> /etc…"   2 days ago          Up 2 days                                    k8s_coredns_coredns-5644d7b6d9-85fz6_kube-system_8da76ca1-bc13-4a95-90ac-330cad6f6d20_0</a:t>
            </a:r>
          </a:p>
          <a:p>
            <a:pPr marL="0" indent="0">
              <a:buNone/>
            </a:pPr>
            <a:r>
              <a:rPr lang="en-US" dirty="0"/>
              <a:t>bbb644f85e92        989749268895                                         "/</a:t>
            </a:r>
            <a:r>
              <a:rPr lang="en-US" dirty="0" err="1"/>
              <a:t>api</a:t>
            </a:r>
            <a:r>
              <a:rPr lang="en-US" dirty="0"/>
              <a:t>-server --</a:t>
            </a:r>
            <a:r>
              <a:rPr lang="en-US" dirty="0" err="1"/>
              <a:t>kubec</a:t>
            </a:r>
            <a:r>
              <a:rPr lang="en-US" dirty="0"/>
              <a:t>…"   2 days ago          Up 2 days                                    k8s_compose_compose-api-6ffb89dc58-96w7k_docker_faed47b7-753f-4acf-a61f-b4e6976c97d3_0</a:t>
            </a:r>
          </a:p>
          <a:p>
            <a:pPr marL="0" indent="0">
              <a:buNone/>
            </a:pPr>
            <a:r>
              <a:rPr lang="en-US" dirty="0"/>
              <a:t>2521e3c928dd        79da37e5a3aa                                         "/</a:t>
            </a:r>
            <a:r>
              <a:rPr lang="en-US" dirty="0" err="1"/>
              <a:t>kube-vpnkit-forwar</a:t>
            </a:r>
            <a:r>
              <a:rPr lang="en-US" dirty="0"/>
              <a:t>…"   2 days ago          Up 2 days                                    k8s_vpnkit-controller_vpnkit-controller_kube-system_a9ab932e-b5df-4426-8ed5-478bf96302ba_0</a:t>
            </a:r>
          </a:p>
          <a:p>
            <a:pPr marL="0" indent="0">
              <a:buNone/>
            </a:pPr>
            <a:r>
              <a:rPr lang="en-US" dirty="0"/>
              <a:t>90c864b57709        k8s.gcr.io/pause:3.1                                 "/pause"                 2 days ago          Up 2 days                                    k8s_POD_compose-78f95d4f8c-j4lhk_docker_e5bb9b12-338d-4f4e-99a0-973ece0f631d_0</a:t>
            </a:r>
          </a:p>
          <a:p>
            <a:pPr marL="0" indent="0">
              <a:buNone/>
            </a:pPr>
            <a:r>
              <a:rPr lang="en-US" dirty="0"/>
              <a:t>cb2cc7d18486        k8s.gcr.io/pause:3.1                                 "/pause"                 2 days ago          Up 2 days                                    k8s_POD_compose-api-6ffb89dc58-96w7k_docker_faed47b7-753f-4acf-a61f-b4e6976c97d3_0</a:t>
            </a:r>
          </a:p>
          <a:p>
            <a:pPr marL="0" indent="0">
              <a:buNone/>
            </a:pPr>
            <a:r>
              <a:rPr lang="en-US" dirty="0"/>
              <a:t>f7aeb917f72b        k8s.gcr.io/pause:3.1                                 "/pause"                 2 days ago          Up 2 days                                    k8s_POD_coredns-5644d7b6d9-zv6m4_kube-system_48269134-3fbc-4a5c-8f10-f671e07917cd_0</a:t>
            </a:r>
          </a:p>
          <a:p>
            <a:pPr marL="0" indent="0">
              <a:buNone/>
            </a:pPr>
            <a:r>
              <a:rPr lang="en-US" dirty="0"/>
              <a:t>174ffbf30737        k8s.gcr.io/pause:3.1                                 "/pause"                 2 days ago          Up 2 days                                    k8s_POD_coredns-5644d7b6d9-85fz6_kube-system_8da76ca1-bc13-4a95-90ac-330cad6f6d20_0</a:t>
            </a:r>
          </a:p>
          <a:p>
            <a:pPr marL="0" indent="0">
              <a:buNone/>
            </a:pPr>
            <a:r>
              <a:rPr lang="en-US" dirty="0"/>
              <a:t>c8cf83b6bf5c        0ee1b8a3ebe0                                         "/</a:t>
            </a:r>
            <a:r>
              <a:rPr lang="en-US" dirty="0" err="1"/>
              <a:t>usr</a:t>
            </a:r>
            <a:r>
              <a:rPr lang="en-US" dirty="0"/>
              <a:t>/local/bin/</a:t>
            </a:r>
            <a:r>
              <a:rPr lang="en-US" dirty="0" err="1"/>
              <a:t>kube</a:t>
            </a:r>
            <a:r>
              <a:rPr lang="en-US" dirty="0"/>
              <a:t>…"   2 days ago          Up 2 days                                    k8s_kube-proxy_kube-proxy-g4v94_kube-system_69795b23-d199-4265-8998-a24f3aaf69b4_0</a:t>
            </a:r>
          </a:p>
          <a:p>
            <a:pPr marL="0" indent="0">
              <a:buNone/>
            </a:pPr>
            <a:r>
              <a:rPr lang="en-US" dirty="0"/>
              <a:t>7a7e9c6bc221        k8s.gcr.io/pause:3.1                                 "/pause"                 2 days ago          Up 2 days                                    k8s_POD_vpnkit-controller_kube-system_a9ab932e-b5df-4426-8ed5-478bf96302ba_0</a:t>
            </a:r>
          </a:p>
          <a:p>
            <a:pPr marL="0" indent="0">
              <a:buNone/>
            </a:pPr>
            <a:r>
              <a:rPr lang="en-US" dirty="0"/>
              <a:t>81982e6ea504        k8s.gcr.io/pause:3.1                                 "/pause"                 2 days ago          Up 2 days                                    k8s_POD_storage-provisioner_kube-system_cf41569a-33ac-4693-be2a-1e673e45ebba_0</a:t>
            </a:r>
          </a:p>
          <a:p>
            <a:pPr marL="0" indent="0">
              <a:buNone/>
            </a:pPr>
            <a:r>
              <a:rPr lang="en-US" dirty="0"/>
              <a:t>62ef55945511        k8s.gcr.io/pause:3.1                                 "/pause"                 2 days ago          Up 2 days                                    k8s_POD_kube-proxy-g4v94_kube-system_69795b23-d199-4265-8998-a24f3aaf69b4_0</a:t>
            </a:r>
          </a:p>
          <a:p>
            <a:pPr marL="0" indent="0">
              <a:buNone/>
            </a:pPr>
            <a:r>
              <a:rPr lang="en-US" dirty="0"/>
              <a:t>41779161b3af        b2756210eeab                                         "</a:t>
            </a:r>
            <a:r>
              <a:rPr lang="en-US" dirty="0" err="1"/>
              <a:t>etcd</a:t>
            </a:r>
            <a:r>
              <a:rPr lang="en-US" dirty="0"/>
              <a:t> --advertise-cl…"   2 days ago          Up 2 days                                    k8s_etcd_etcd-docker-desktop_kube-system_bc3eca0122540ccc59e959a7805e87e8_0</a:t>
            </a:r>
          </a:p>
        </p:txBody>
      </p:sp>
    </p:spTree>
    <p:extLst>
      <p:ext uri="{BB962C8B-B14F-4D97-AF65-F5344CB8AC3E}">
        <p14:creationId xmlns:p14="http://schemas.microsoft.com/office/powerpoint/2010/main" val="1934829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 smtClean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4400" b="1" dirty="0" smtClean="0">
                <a:solidFill>
                  <a:srgbClr val="C00000"/>
                </a:solidFill>
              </a:rPr>
              <a:t>Part-C</a:t>
            </a:r>
            <a:endParaRPr lang="en-US" sz="44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4400" b="1" dirty="0" err="1" smtClean="0">
                <a:solidFill>
                  <a:srgbClr val="C00000"/>
                </a:solidFill>
              </a:rPr>
              <a:t>Docker</a:t>
            </a:r>
            <a:r>
              <a:rPr lang="en-US" sz="4400" b="1" dirty="0" smtClean="0">
                <a:solidFill>
                  <a:srgbClr val="C00000"/>
                </a:solidFill>
              </a:rPr>
              <a:t> Hub - Implementation </a:t>
            </a:r>
            <a:r>
              <a:rPr lang="en-US" sz="4400" b="1" dirty="0">
                <a:solidFill>
                  <a:srgbClr val="C00000"/>
                </a:solidFill>
              </a:rPr>
              <a:t>and  deployment </a:t>
            </a:r>
            <a:r>
              <a:rPr lang="en-US" sz="4400" b="1" dirty="0" smtClean="0">
                <a:solidFill>
                  <a:srgbClr val="C00000"/>
                </a:solidFill>
              </a:rPr>
              <a:t>steps</a:t>
            </a:r>
            <a:endParaRPr lang="en-US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068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A. </a:t>
            </a:r>
            <a:r>
              <a:rPr lang="en-US" dirty="0" err="1" smtClean="0">
                <a:solidFill>
                  <a:srgbClr val="FF0000"/>
                </a:solidFill>
              </a:rPr>
              <a:t>Microservices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project </a:t>
            </a:r>
            <a:r>
              <a:rPr lang="en-US" dirty="0" smtClean="0">
                <a:solidFill>
                  <a:srgbClr val="FF0000"/>
                </a:solidFill>
              </a:rPr>
              <a:t>Implementation and  deployment </a:t>
            </a:r>
            <a:r>
              <a:rPr lang="en-US" dirty="0">
                <a:solidFill>
                  <a:srgbClr val="FF0000"/>
                </a:solidFill>
              </a:rPr>
              <a:t>steps: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Create </a:t>
            </a:r>
            <a:r>
              <a:rPr lang="en-US" dirty="0">
                <a:solidFill>
                  <a:srgbClr val="0070C0"/>
                </a:solidFill>
              </a:rPr>
              <a:t>a Spring Starter Project.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Add all the necessary classes and dependencies in the pom.xml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Run as Spring Boot App on the Eclipse. Check for the output both on the Console and the Browser.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Create the jar in the target folder, through maven install.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Check for the expected output on the  Browser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772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C. </a:t>
            </a:r>
            <a:r>
              <a:rPr lang="en-US" dirty="0" err="1" smtClean="0">
                <a:solidFill>
                  <a:srgbClr val="FF0000"/>
                </a:solidFill>
              </a:rPr>
              <a:t>DockerHub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deployment steps: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 err="1" smtClean="0">
                <a:solidFill>
                  <a:srgbClr val="0070C0"/>
                </a:solidFill>
              </a:rPr>
              <a:t>Docker</a:t>
            </a:r>
            <a:r>
              <a:rPr lang="en-US" b="1" u="sng" dirty="0" smtClean="0">
                <a:solidFill>
                  <a:srgbClr val="0070C0"/>
                </a:solidFill>
              </a:rPr>
              <a:t> Hub deployment steps:</a:t>
            </a:r>
            <a:endParaRPr lang="en-US" b="1" u="sng" dirty="0">
              <a:solidFill>
                <a:srgbClr val="0070C0"/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Create an account in the </a:t>
            </a:r>
            <a:r>
              <a:rPr lang="en-US" dirty="0">
                <a:hlinkClick r:id="rId2"/>
              </a:rPr>
              <a:t>https://hub.docker.com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Validate your email, which enables you to create a repository in the </a:t>
            </a:r>
            <a:r>
              <a:rPr lang="en-US" dirty="0" err="1" smtClean="0">
                <a:solidFill>
                  <a:srgbClr val="0070C0"/>
                </a:solidFill>
              </a:rPr>
              <a:t>DockerHub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Push the local </a:t>
            </a:r>
            <a:r>
              <a:rPr lang="en-US" dirty="0" err="1" smtClean="0">
                <a:solidFill>
                  <a:srgbClr val="0070C0"/>
                </a:solidFill>
              </a:rPr>
              <a:t>docker</a:t>
            </a:r>
            <a:r>
              <a:rPr lang="en-US" dirty="0" smtClean="0">
                <a:solidFill>
                  <a:srgbClr val="0070C0"/>
                </a:solidFill>
              </a:rPr>
              <a:t> image to the </a:t>
            </a:r>
            <a:r>
              <a:rPr lang="en-US" dirty="0" err="1" smtClean="0">
                <a:solidFill>
                  <a:srgbClr val="0070C0"/>
                </a:solidFill>
              </a:rPr>
              <a:t>DockerHub</a:t>
            </a:r>
            <a:r>
              <a:rPr lang="en-US" dirty="0" smtClean="0">
                <a:solidFill>
                  <a:srgbClr val="0070C0"/>
                </a:solidFill>
              </a:rPr>
              <a:t> repository.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Stop the local application and remove all the local images.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Now run the </a:t>
            </a:r>
            <a:r>
              <a:rPr lang="en-US" dirty="0" err="1" smtClean="0">
                <a:solidFill>
                  <a:srgbClr val="0070C0"/>
                </a:solidFill>
              </a:rPr>
              <a:t>docker</a:t>
            </a:r>
            <a:r>
              <a:rPr lang="en-US" dirty="0" smtClean="0">
                <a:solidFill>
                  <a:srgbClr val="0070C0"/>
                </a:solidFill>
              </a:rPr>
              <a:t> image, choosing the </a:t>
            </a:r>
            <a:r>
              <a:rPr lang="en-US" dirty="0" err="1" smtClean="0">
                <a:solidFill>
                  <a:srgbClr val="0070C0"/>
                </a:solidFill>
              </a:rPr>
              <a:t>DockerHub</a:t>
            </a:r>
            <a:r>
              <a:rPr lang="en-US" dirty="0" smtClean="0">
                <a:solidFill>
                  <a:srgbClr val="0070C0"/>
                </a:solidFill>
              </a:rPr>
              <a:t> image. </a:t>
            </a:r>
            <a:r>
              <a:rPr lang="en-US" dirty="0" err="1" smtClean="0">
                <a:solidFill>
                  <a:srgbClr val="0070C0"/>
                </a:solidFill>
              </a:rPr>
              <a:t>Docker</a:t>
            </a:r>
            <a:r>
              <a:rPr lang="en-US" dirty="0" smtClean="0">
                <a:solidFill>
                  <a:srgbClr val="0070C0"/>
                </a:solidFill>
              </a:rPr>
              <a:t> pulls the image from the </a:t>
            </a:r>
            <a:r>
              <a:rPr lang="en-US" dirty="0" err="1" smtClean="0">
                <a:solidFill>
                  <a:srgbClr val="0070C0"/>
                </a:solidFill>
              </a:rPr>
              <a:t>DockerHub</a:t>
            </a:r>
            <a:r>
              <a:rPr lang="en-US" dirty="0" smtClean="0">
                <a:solidFill>
                  <a:srgbClr val="0070C0"/>
                </a:solidFill>
              </a:rPr>
              <a:t>, as it will not find it locally.</a:t>
            </a:r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Check </a:t>
            </a:r>
            <a:r>
              <a:rPr lang="en-US" dirty="0">
                <a:solidFill>
                  <a:srgbClr val="0070C0"/>
                </a:solidFill>
              </a:rPr>
              <a:t>the output on the browser, with the appropriate mapping URL.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15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Hub, logged-in view.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0121"/>
            <a:ext cx="10515600" cy="4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106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“</a:t>
            </a:r>
            <a:r>
              <a:rPr lang="en-US" sz="3200" dirty="0" err="1" smtClean="0">
                <a:solidFill>
                  <a:srgbClr val="FF0000"/>
                </a:solidFill>
              </a:rPr>
              <a:t>docker</a:t>
            </a:r>
            <a:r>
              <a:rPr lang="en-US" sz="3200" dirty="0" smtClean="0">
                <a:solidFill>
                  <a:srgbClr val="FF0000"/>
                </a:solidFill>
              </a:rPr>
              <a:t> login”- command: </a:t>
            </a:r>
            <a:r>
              <a:rPr lang="en-US" sz="3200" dirty="0">
                <a:solidFill>
                  <a:srgbClr val="FF0000"/>
                </a:solidFill>
              </a:rPr>
              <a:t>Login with your </a:t>
            </a:r>
            <a:r>
              <a:rPr lang="en-US" sz="3200" dirty="0" err="1">
                <a:solidFill>
                  <a:srgbClr val="FF0000"/>
                </a:solidFill>
              </a:rPr>
              <a:t>Docker</a:t>
            </a:r>
            <a:r>
              <a:rPr lang="en-US" sz="3200" dirty="0">
                <a:solidFill>
                  <a:srgbClr val="FF0000"/>
                </a:solidFill>
              </a:rPr>
              <a:t> ID to push and pull images from </a:t>
            </a:r>
            <a:r>
              <a:rPr lang="en-US" sz="3200" dirty="0" err="1">
                <a:solidFill>
                  <a:srgbClr val="FF0000"/>
                </a:solidFill>
              </a:rPr>
              <a:t>Docker</a:t>
            </a:r>
            <a:r>
              <a:rPr lang="en-US" sz="3200" dirty="0">
                <a:solidFill>
                  <a:srgbClr val="FF0000"/>
                </a:solidFill>
              </a:rPr>
              <a:t> Hub. If you don't have a </a:t>
            </a:r>
            <a:r>
              <a:rPr lang="en-US" sz="3200" dirty="0" err="1">
                <a:solidFill>
                  <a:srgbClr val="FF0000"/>
                </a:solidFill>
              </a:rPr>
              <a:t>Docker</a:t>
            </a:r>
            <a:r>
              <a:rPr lang="en-US" sz="3200" dirty="0">
                <a:solidFill>
                  <a:srgbClr val="FF0000"/>
                </a:solidFill>
              </a:rPr>
              <a:t> ID, head over to https://hub.docker.com to create one.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450" y="3491706"/>
            <a:ext cx="72771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498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“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images” – command, for listing all the images: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833" y="1825625"/>
            <a:ext cx="93663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39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“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ps</a:t>
            </a:r>
            <a:r>
              <a:rPr lang="en-US" dirty="0" smtClean="0">
                <a:solidFill>
                  <a:srgbClr val="FF0000"/>
                </a:solidFill>
              </a:rPr>
              <a:t>” – command, to list the active containers: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563" y="1825625"/>
            <a:ext cx="87348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296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8075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Detailed steps </a:t>
            </a:r>
            <a:r>
              <a:rPr lang="en-US" sz="3200" smtClean="0">
                <a:solidFill>
                  <a:srgbClr val="FF0000"/>
                </a:solidFill>
              </a:rPr>
              <a:t>for Testing </a:t>
            </a:r>
            <a:r>
              <a:rPr lang="en-US" sz="3200" dirty="0" smtClean="0">
                <a:solidFill>
                  <a:srgbClr val="FF0000"/>
                </a:solidFill>
              </a:rPr>
              <a:t>for the </a:t>
            </a:r>
            <a:r>
              <a:rPr lang="en-US" sz="3200" dirty="0" err="1" smtClean="0">
                <a:solidFill>
                  <a:srgbClr val="FF0000"/>
                </a:solidFill>
              </a:rPr>
              <a:t>Docker</a:t>
            </a:r>
            <a:r>
              <a:rPr lang="en-US" sz="3200" dirty="0" smtClean="0">
                <a:solidFill>
                  <a:srgbClr val="FF0000"/>
                </a:solidFill>
              </a:rPr>
              <a:t> Hub: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Make </a:t>
            </a:r>
            <a:r>
              <a:rPr lang="en-US" dirty="0">
                <a:solidFill>
                  <a:srgbClr val="0070C0"/>
                </a:solidFill>
              </a:rPr>
              <a:t>sure like, no local images of subbu-casestudy-microservices-docker-dockerhub.jar and </a:t>
            </a:r>
            <a:r>
              <a:rPr lang="en-US" dirty="0" err="1">
                <a:solidFill>
                  <a:srgbClr val="0070C0"/>
                </a:solidFill>
              </a:rPr>
              <a:t>subbudockerhub</a:t>
            </a:r>
            <a:r>
              <a:rPr lang="en-US" dirty="0">
                <a:solidFill>
                  <a:srgbClr val="0070C0"/>
                </a:solidFill>
              </a:rPr>
              <a:t>/subbu-casestudy-microservices-docker-dockerhub.jar. </a:t>
            </a:r>
            <a:endParaRPr lang="en-US" dirty="0" smtClean="0">
              <a:solidFill>
                <a:srgbClr val="0070C0"/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Make sure like, no </a:t>
            </a:r>
            <a:r>
              <a:rPr lang="en-US" dirty="0" smtClean="0">
                <a:solidFill>
                  <a:srgbClr val="0070C0"/>
                </a:solidFill>
              </a:rPr>
              <a:t>local application on Eclipse or tomcat is running.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Run </a:t>
            </a:r>
            <a:r>
              <a:rPr lang="en-US" dirty="0">
                <a:solidFill>
                  <a:srgbClr val="0070C0"/>
                </a:solidFill>
              </a:rPr>
              <a:t>the command: “</a:t>
            </a:r>
            <a:r>
              <a:rPr lang="en-US" dirty="0" err="1">
                <a:solidFill>
                  <a:srgbClr val="0070C0"/>
                </a:solidFill>
              </a:rPr>
              <a:t>docker</a:t>
            </a:r>
            <a:r>
              <a:rPr lang="en-US" dirty="0">
                <a:solidFill>
                  <a:srgbClr val="0070C0"/>
                </a:solidFill>
              </a:rPr>
              <a:t> run –p 9092:8080 </a:t>
            </a:r>
            <a:r>
              <a:rPr lang="en-US" dirty="0" err="1">
                <a:solidFill>
                  <a:srgbClr val="0070C0"/>
                </a:solidFill>
              </a:rPr>
              <a:t>subbudockerhub</a:t>
            </a:r>
            <a:r>
              <a:rPr lang="en-US" dirty="0">
                <a:solidFill>
                  <a:srgbClr val="0070C0"/>
                </a:solidFill>
              </a:rPr>
              <a:t>/subbu-casestudy-microservices-docker-dockerhub.jar</a:t>
            </a:r>
            <a:r>
              <a:rPr lang="en-US" dirty="0" smtClean="0">
                <a:solidFill>
                  <a:srgbClr val="0070C0"/>
                </a:solidFill>
              </a:rPr>
              <a:t>”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As </a:t>
            </a:r>
            <a:r>
              <a:rPr lang="en-US" dirty="0">
                <a:solidFill>
                  <a:srgbClr val="0070C0"/>
                </a:solidFill>
              </a:rPr>
              <a:t>there is no local image by the name, </a:t>
            </a:r>
            <a:r>
              <a:rPr lang="en-US" dirty="0" err="1">
                <a:solidFill>
                  <a:srgbClr val="0070C0"/>
                </a:solidFill>
              </a:rPr>
              <a:t>subbudockerhub</a:t>
            </a:r>
            <a:r>
              <a:rPr lang="en-US" dirty="0">
                <a:solidFill>
                  <a:srgbClr val="0070C0"/>
                </a:solidFill>
              </a:rPr>
              <a:t>/subbu-casestudy-microservices-docker-dockerhub.jar, it pulls from the public </a:t>
            </a:r>
            <a:r>
              <a:rPr lang="en-US" dirty="0" err="1">
                <a:solidFill>
                  <a:srgbClr val="0070C0"/>
                </a:solidFill>
              </a:rPr>
              <a:t>DockerHub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subbudockerhub</a:t>
            </a:r>
            <a:endParaRPr lang="en-US" dirty="0" smtClean="0">
              <a:solidFill>
                <a:srgbClr val="0070C0"/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Check the output on the browser.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7043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Stop the Tomcat on Eclipse if it is running, before we test for the </a:t>
            </a:r>
            <a:r>
              <a:rPr lang="en-US" dirty="0" err="1" smtClean="0">
                <a:solidFill>
                  <a:srgbClr val="FF0000"/>
                </a:solidFill>
              </a:rPr>
              <a:t>DockerHub</a:t>
            </a:r>
            <a:r>
              <a:rPr lang="en-US" dirty="0" smtClean="0">
                <a:solidFill>
                  <a:srgbClr val="FF0000"/>
                </a:solidFill>
              </a:rPr>
              <a:t> image: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228" y="1825625"/>
            <a:ext cx="92575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245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“ping 8080” command – make sure like local application on Eclipse is not running: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7512" y="2777331"/>
            <a:ext cx="62769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368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Check for the location application on the browser:</a:t>
            </a:r>
            <a:r>
              <a:rPr lang="en-US" dirty="0" smtClean="0">
                <a:hlinkClick r:id="rId2"/>
              </a:rPr>
              <a:t/>
            </a:r>
            <a:br>
              <a:rPr lang="en-US" dirty="0" smtClean="0">
                <a:hlinkClick r:id="rId2"/>
              </a:rPr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://localhost:8080/message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7107" y="1825625"/>
            <a:ext cx="51377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111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Currently we can </a:t>
            </a:r>
            <a:r>
              <a:rPr lang="en-US" sz="3600" smtClean="0">
                <a:solidFill>
                  <a:srgbClr val="FF0000"/>
                </a:solidFill>
              </a:rPr>
              <a:t>see a local </a:t>
            </a:r>
            <a:r>
              <a:rPr lang="en-US" sz="3600" dirty="0" smtClean="0">
                <a:solidFill>
                  <a:srgbClr val="FF0000"/>
                </a:solidFill>
              </a:rPr>
              <a:t>image “</a:t>
            </a:r>
            <a:r>
              <a:rPr lang="en-US" sz="3600" dirty="0" err="1">
                <a:solidFill>
                  <a:srgbClr val="FF0000"/>
                </a:solidFill>
              </a:rPr>
              <a:t>subbudockerhub</a:t>
            </a:r>
            <a:r>
              <a:rPr lang="en-US" sz="3600" dirty="0">
                <a:solidFill>
                  <a:srgbClr val="FF0000"/>
                </a:solidFill>
              </a:rPr>
              <a:t>/subbu-casestudy-microservices-docker-dockerhub.jar</a:t>
            </a:r>
            <a:r>
              <a:rPr lang="en-US" sz="3600" dirty="0" smtClean="0">
                <a:solidFill>
                  <a:srgbClr val="FF0000"/>
                </a:solidFill>
              </a:rPr>
              <a:t>”: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8802" y="1825625"/>
            <a:ext cx="102343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81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File – New – Spring Starter Project - Create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7998" y="1825625"/>
            <a:ext cx="49560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76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Execute </a:t>
            </a:r>
            <a:r>
              <a:rPr lang="en-US" sz="3200" dirty="0">
                <a:solidFill>
                  <a:srgbClr val="FF0000"/>
                </a:solidFill>
              </a:rPr>
              <a:t>this command to delete the local </a:t>
            </a:r>
            <a:r>
              <a:rPr lang="en-US" sz="3200" dirty="0" smtClean="0">
                <a:solidFill>
                  <a:srgbClr val="FF0000"/>
                </a:solidFill>
              </a:rPr>
              <a:t>images, “</a:t>
            </a:r>
            <a:r>
              <a:rPr lang="en-US" sz="3200" dirty="0" err="1">
                <a:solidFill>
                  <a:srgbClr val="FF0000"/>
                </a:solidFill>
              </a:rPr>
              <a:t>docker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rmi</a:t>
            </a:r>
            <a:r>
              <a:rPr lang="en-US" sz="3200" dirty="0">
                <a:solidFill>
                  <a:srgbClr val="FF0000"/>
                </a:solidFill>
              </a:rPr>
              <a:t> -f </a:t>
            </a:r>
            <a:r>
              <a:rPr lang="en-US" sz="3200" dirty="0" err="1" smtClean="0">
                <a:solidFill>
                  <a:srgbClr val="FF0000"/>
                </a:solidFill>
              </a:rPr>
              <a:t>subbudockerhub</a:t>
            </a:r>
            <a:r>
              <a:rPr lang="en-US" sz="3200" dirty="0" smtClean="0">
                <a:solidFill>
                  <a:srgbClr val="FF0000"/>
                </a:solidFill>
              </a:rPr>
              <a:t>/subbu-casestudy-microservices-docker-dockerhub.jar”: 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22760"/>
            <a:ext cx="10515600" cy="75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620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Now there are no local “</a:t>
            </a:r>
            <a:r>
              <a:rPr lang="en-US" sz="3600" dirty="0" err="1">
                <a:solidFill>
                  <a:srgbClr val="FF0000"/>
                </a:solidFill>
              </a:rPr>
              <a:t>subbudockerhub</a:t>
            </a:r>
            <a:r>
              <a:rPr lang="en-US" sz="3600" dirty="0">
                <a:solidFill>
                  <a:srgbClr val="FF0000"/>
                </a:solidFill>
              </a:rPr>
              <a:t>/subbu-casestudy-microservices-docker-dockerhub.jar</a:t>
            </a:r>
            <a:r>
              <a:rPr lang="en-US" sz="3600" dirty="0" smtClean="0">
                <a:solidFill>
                  <a:srgbClr val="FF0000"/>
                </a:solidFill>
              </a:rPr>
              <a:t>” images: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273" y="1825625"/>
            <a:ext cx="91834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06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Tag the 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image: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PS C:\Users\svemala\eclipse-workspace\subbu-case-study&gt; </a:t>
            </a:r>
            <a:r>
              <a:rPr lang="en-US" dirty="0" err="1">
                <a:solidFill>
                  <a:srgbClr val="0070C0"/>
                </a:solidFill>
              </a:rPr>
              <a:t>docker</a:t>
            </a:r>
            <a:r>
              <a:rPr lang="en-US" dirty="0">
                <a:solidFill>
                  <a:srgbClr val="0070C0"/>
                </a:solidFill>
              </a:rPr>
              <a:t> tag subbu-casestudy-microservices-docker-dockerhub.jar </a:t>
            </a:r>
            <a:r>
              <a:rPr lang="en-US" dirty="0" err="1">
                <a:solidFill>
                  <a:srgbClr val="0070C0"/>
                </a:solidFill>
              </a:rPr>
              <a:t>subbudockerhub</a:t>
            </a:r>
            <a:r>
              <a:rPr lang="en-US" dirty="0">
                <a:solidFill>
                  <a:srgbClr val="0070C0"/>
                </a:solidFill>
              </a:rPr>
              <a:t>/subbu-casestudy-microservices-docker-dockerhub.jar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PS C:\Users\svemala\eclipse-workspace\subbu-case-study</a:t>
            </a:r>
            <a:r>
              <a:rPr lang="en-US" dirty="0" smtClean="0">
                <a:solidFill>
                  <a:srgbClr val="0070C0"/>
                </a:solidFill>
              </a:rPr>
              <a:t>&gt;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Generalized command will be, “</a:t>
            </a:r>
            <a:r>
              <a:rPr lang="en-US" dirty="0" err="1">
                <a:solidFill>
                  <a:srgbClr val="0070C0"/>
                </a:solidFill>
              </a:rPr>
              <a:t>docker</a:t>
            </a:r>
            <a:r>
              <a:rPr lang="en-US" dirty="0">
                <a:solidFill>
                  <a:srgbClr val="0070C0"/>
                </a:solidFill>
              </a:rPr>
              <a:t> tag </a:t>
            </a:r>
            <a:r>
              <a:rPr lang="en-US" dirty="0" smtClean="0">
                <a:solidFill>
                  <a:srgbClr val="0070C0"/>
                </a:solidFill>
              </a:rPr>
              <a:t>&lt;local image name&gt; &lt;registered </a:t>
            </a:r>
            <a:r>
              <a:rPr lang="en-US" dirty="0" err="1" smtClean="0">
                <a:solidFill>
                  <a:srgbClr val="0070C0"/>
                </a:solidFill>
              </a:rPr>
              <a:t>DockerHub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userid</a:t>
            </a:r>
            <a:r>
              <a:rPr lang="en-US" dirty="0" smtClean="0">
                <a:solidFill>
                  <a:srgbClr val="0070C0"/>
                </a:solidFill>
              </a:rPr>
              <a:t>&gt;/&lt;name of image used to have on </a:t>
            </a:r>
            <a:r>
              <a:rPr lang="en-US" dirty="0" err="1" smtClean="0">
                <a:solidFill>
                  <a:srgbClr val="0070C0"/>
                </a:solidFill>
              </a:rPr>
              <a:t>DockerHub</a:t>
            </a:r>
            <a:r>
              <a:rPr lang="en-US" dirty="0" smtClean="0">
                <a:solidFill>
                  <a:srgbClr val="0070C0"/>
                </a:solidFill>
              </a:rPr>
              <a:t>&gt;”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3776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“</a:t>
            </a:r>
            <a:r>
              <a:rPr lang="en-US" sz="2800" dirty="0" err="1">
                <a:solidFill>
                  <a:srgbClr val="FF0000"/>
                </a:solidFill>
              </a:rPr>
              <a:t>docker</a:t>
            </a:r>
            <a:r>
              <a:rPr lang="en-US" sz="2800" dirty="0">
                <a:solidFill>
                  <a:srgbClr val="FF0000"/>
                </a:solidFill>
              </a:rPr>
              <a:t> tag subbu-casestudy-microservices-docker-dockerhub.jar </a:t>
            </a:r>
            <a:r>
              <a:rPr lang="en-US" sz="2800" dirty="0" err="1">
                <a:solidFill>
                  <a:srgbClr val="FF0000"/>
                </a:solidFill>
              </a:rPr>
              <a:t>subbudockerhub</a:t>
            </a:r>
            <a:r>
              <a:rPr lang="en-US" sz="2800" dirty="0">
                <a:solidFill>
                  <a:srgbClr val="FF0000"/>
                </a:solidFill>
              </a:rPr>
              <a:t>/subbu-casestudy-microservices-docker-dockerhub.jar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 smtClean="0">
                <a:solidFill>
                  <a:srgbClr val="FF0000"/>
                </a:solidFill>
              </a:rPr>
              <a:t>” – command executed, local image is tagged: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22179"/>
            <a:ext cx="10515600" cy="75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701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Push the </a:t>
            </a:r>
            <a:r>
              <a:rPr lang="en-US" sz="3600" dirty="0" err="1" smtClean="0">
                <a:solidFill>
                  <a:srgbClr val="FF0000"/>
                </a:solidFill>
              </a:rPr>
              <a:t>docker</a:t>
            </a:r>
            <a:r>
              <a:rPr lang="en-US" sz="3600" dirty="0" smtClean="0">
                <a:solidFill>
                  <a:srgbClr val="FF0000"/>
                </a:solidFill>
              </a:rPr>
              <a:t> images into </a:t>
            </a:r>
            <a:r>
              <a:rPr lang="en-US" sz="3600" dirty="0" err="1" smtClean="0">
                <a:solidFill>
                  <a:srgbClr val="FF0000"/>
                </a:solidFill>
              </a:rPr>
              <a:t>DockerHub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>
                <a:solidFill>
                  <a:srgbClr val="FF0000"/>
                </a:solidFill>
              </a:rPr>
              <a:t>subbudockerhub</a:t>
            </a:r>
            <a:r>
              <a:rPr lang="en-US" sz="3600" dirty="0" smtClean="0">
                <a:solidFill>
                  <a:srgbClr val="FF0000"/>
                </a:solidFill>
              </a:rPr>
              <a:t>: Command – “</a:t>
            </a:r>
            <a:r>
              <a:rPr lang="en-US" sz="3600" dirty="0" err="1" smtClean="0">
                <a:solidFill>
                  <a:srgbClr val="FF0000"/>
                </a:solidFill>
              </a:rPr>
              <a:t>docker</a:t>
            </a:r>
            <a:r>
              <a:rPr lang="en-US" sz="3600" dirty="0" smtClean="0">
                <a:solidFill>
                  <a:srgbClr val="FF0000"/>
                </a:solidFill>
              </a:rPr>
              <a:t> push &lt;tagged name of the image&gt;”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28672"/>
            <a:ext cx="10515600" cy="214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485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Command - “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push </a:t>
            </a:r>
            <a:r>
              <a:rPr lang="en-US" dirty="0" err="1" smtClean="0">
                <a:solidFill>
                  <a:srgbClr val="FF0000"/>
                </a:solidFill>
              </a:rPr>
              <a:t>subbudockerhub</a:t>
            </a:r>
            <a:r>
              <a:rPr lang="en-US" dirty="0" smtClean="0">
                <a:solidFill>
                  <a:srgbClr val="FF0000"/>
                </a:solidFill>
              </a:rPr>
              <a:t>/subbu-casestudy-microservices-docker-dockerhub.jar”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PS C:\Users\svemala\eclipse-workspace\subbu-case-study&gt; </a:t>
            </a:r>
            <a:r>
              <a:rPr lang="en-US" dirty="0" err="1"/>
              <a:t>docker</a:t>
            </a:r>
            <a:r>
              <a:rPr lang="en-US" dirty="0"/>
              <a:t> push </a:t>
            </a:r>
            <a:r>
              <a:rPr lang="en-US" dirty="0" err="1"/>
              <a:t>subbudockerhub</a:t>
            </a:r>
            <a:r>
              <a:rPr lang="en-US" dirty="0"/>
              <a:t>/subbu-casestudy-microservices-docker-dockerhub.jar</a:t>
            </a:r>
          </a:p>
          <a:p>
            <a:pPr marL="0" indent="0">
              <a:buNone/>
            </a:pPr>
            <a:r>
              <a:rPr lang="en-US" dirty="0"/>
              <a:t>The push refers to repository [docker.io/</a:t>
            </a:r>
            <a:r>
              <a:rPr lang="en-US" dirty="0" err="1"/>
              <a:t>subbudockerhub</a:t>
            </a:r>
            <a:r>
              <a:rPr lang="en-US" dirty="0"/>
              <a:t>/subbu-casestudy-microservices-docker-dockerhub.jar]</a:t>
            </a:r>
          </a:p>
          <a:p>
            <a:pPr marL="0" indent="0">
              <a:buNone/>
            </a:pPr>
            <a:r>
              <a:rPr lang="en-US" dirty="0"/>
              <a:t>e87e5457167a: Pushed</a:t>
            </a:r>
          </a:p>
          <a:p>
            <a:pPr marL="0" indent="0">
              <a:buNone/>
            </a:pPr>
            <a:r>
              <a:rPr lang="en-US" dirty="0"/>
              <a:t>beec189e63c5: Mounted from </a:t>
            </a:r>
            <a:r>
              <a:rPr lang="en-US" dirty="0" err="1"/>
              <a:t>subbudockerhub</a:t>
            </a:r>
            <a:r>
              <a:rPr lang="en-US" dirty="0"/>
              <a:t>/subbu-casestudy-microservices-docker.jar</a:t>
            </a:r>
          </a:p>
          <a:p>
            <a:pPr marL="0" indent="0">
              <a:buNone/>
            </a:pPr>
            <a:r>
              <a:rPr lang="en-US" dirty="0"/>
              <a:t>03ae48cd6c8d: Mounted from </a:t>
            </a:r>
            <a:r>
              <a:rPr lang="en-US" dirty="0" err="1"/>
              <a:t>subbudockerhub</a:t>
            </a:r>
            <a:r>
              <a:rPr lang="en-US" dirty="0"/>
              <a:t>/subbu-casestudy-microservices-docker.jar</a:t>
            </a:r>
          </a:p>
          <a:p>
            <a:pPr marL="0" indent="0">
              <a:buNone/>
            </a:pPr>
            <a:r>
              <a:rPr lang="en-US" dirty="0"/>
              <a:t>de9aadc6b492: Mounted from </a:t>
            </a:r>
            <a:r>
              <a:rPr lang="en-US" dirty="0" err="1"/>
              <a:t>subbudockerhub</a:t>
            </a:r>
            <a:r>
              <a:rPr lang="en-US" dirty="0"/>
              <a:t>/subbu-casestudy-microservices-docker.jar</a:t>
            </a:r>
          </a:p>
          <a:p>
            <a:pPr marL="0" indent="0">
              <a:buNone/>
            </a:pPr>
            <a:r>
              <a:rPr lang="en-US" dirty="0"/>
              <a:t>e5df62d9b33a: Mounted from </a:t>
            </a:r>
            <a:r>
              <a:rPr lang="en-US" dirty="0" err="1"/>
              <a:t>subbudockerhub</a:t>
            </a:r>
            <a:r>
              <a:rPr lang="en-US" dirty="0"/>
              <a:t>/subbu-casestudy-microservices-docker.jar</a:t>
            </a:r>
          </a:p>
          <a:p>
            <a:pPr marL="0" indent="0">
              <a:buNone/>
            </a:pPr>
            <a:r>
              <a:rPr lang="en-US" dirty="0"/>
              <a:t>7a9460d53218: Mounted from </a:t>
            </a:r>
            <a:r>
              <a:rPr lang="en-US" dirty="0" err="1"/>
              <a:t>subbudockerhub</a:t>
            </a:r>
            <a:r>
              <a:rPr lang="en-US" dirty="0"/>
              <a:t>/subbu-casestudy-microservices-docker.jar</a:t>
            </a:r>
          </a:p>
          <a:p>
            <a:pPr marL="0" indent="0">
              <a:buNone/>
            </a:pPr>
            <a:r>
              <a:rPr lang="en-US" dirty="0"/>
              <a:t>b2765ac0333a: Mounted from </a:t>
            </a:r>
            <a:r>
              <a:rPr lang="en-US" dirty="0" err="1"/>
              <a:t>subbudockerhub</a:t>
            </a:r>
            <a:r>
              <a:rPr lang="en-US" dirty="0"/>
              <a:t>/subbu-casestudy-microservices-docker.jar</a:t>
            </a:r>
          </a:p>
          <a:p>
            <a:pPr marL="0" indent="0">
              <a:buNone/>
            </a:pPr>
            <a:r>
              <a:rPr lang="en-US" dirty="0"/>
              <a:t>0ced13fcf944: Mounted from </a:t>
            </a:r>
            <a:r>
              <a:rPr lang="en-US" dirty="0" err="1"/>
              <a:t>subbudockerhub</a:t>
            </a:r>
            <a:r>
              <a:rPr lang="en-US" dirty="0"/>
              <a:t>/subbu-casestudy-microservices-docker.jar</a:t>
            </a:r>
          </a:p>
          <a:p>
            <a:pPr marL="0" indent="0">
              <a:buNone/>
            </a:pPr>
            <a:r>
              <a:rPr lang="en-US" dirty="0"/>
              <a:t>latest: digest: sha256:a96fc0c8a1cc09a7391e0e659e062cf64dec43a45fa94b4ea9a64c5412862da5 size: 2006</a:t>
            </a:r>
          </a:p>
          <a:p>
            <a:pPr marL="0" indent="0">
              <a:buNone/>
            </a:pPr>
            <a:r>
              <a:rPr lang="en-US" dirty="0"/>
              <a:t>PS C:\Users\svemala\eclipse-workspace\subbu-case-study&gt;</a:t>
            </a:r>
          </a:p>
        </p:txBody>
      </p:sp>
    </p:spTree>
    <p:extLst>
      <p:ext uri="{BB962C8B-B14F-4D97-AF65-F5344CB8AC3E}">
        <p14:creationId xmlns:p14="http://schemas.microsoft.com/office/powerpoint/2010/main" val="33416925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docker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smtClean="0">
                <a:solidFill>
                  <a:srgbClr val="FF0000"/>
                </a:solidFill>
              </a:rPr>
              <a:t>image “subbu-casestudy-microservices-docker-dockerhub.jar”, is pushed into the </a:t>
            </a:r>
            <a:r>
              <a:rPr lang="en-US" sz="3600" dirty="0" err="1" smtClean="0">
                <a:solidFill>
                  <a:srgbClr val="FF0000"/>
                </a:solidFill>
              </a:rPr>
              <a:t>DockerHub</a:t>
            </a:r>
            <a:r>
              <a:rPr lang="en-US" sz="3600" dirty="0" smtClean="0">
                <a:solidFill>
                  <a:srgbClr val="FF0000"/>
                </a:solidFill>
              </a:rPr>
              <a:t>:</a:t>
            </a:r>
            <a:endParaRPr lang="en-US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4489"/>
            <a:ext cx="10515600" cy="407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462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658408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Run the command: “</a:t>
            </a:r>
            <a:r>
              <a:rPr lang="en-US" sz="2000" dirty="0" err="1" smtClean="0">
                <a:solidFill>
                  <a:srgbClr val="FF0000"/>
                </a:solidFill>
              </a:rPr>
              <a:t>docker</a:t>
            </a:r>
            <a:r>
              <a:rPr lang="en-US" sz="2000" dirty="0" smtClean="0">
                <a:solidFill>
                  <a:srgbClr val="FF0000"/>
                </a:solidFill>
              </a:rPr>
              <a:t> run –p 9092:8080 </a:t>
            </a:r>
            <a:r>
              <a:rPr lang="en-US" sz="2000" dirty="0" err="1" smtClean="0">
                <a:solidFill>
                  <a:srgbClr val="FF0000"/>
                </a:solidFill>
              </a:rPr>
              <a:t>subbudockerhub</a:t>
            </a:r>
            <a:r>
              <a:rPr lang="en-US" sz="2000" dirty="0" smtClean="0">
                <a:solidFill>
                  <a:srgbClr val="FF0000"/>
                </a:solidFill>
              </a:rPr>
              <a:t>/subbu-casestudy-microservices-docker-dockerhub.jar”</a:t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smtClean="0">
                <a:solidFill>
                  <a:srgbClr val="FF0000"/>
                </a:solidFill>
              </a:rPr>
              <a:t/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smtClean="0">
                <a:solidFill>
                  <a:srgbClr val="FF0000"/>
                </a:solidFill>
              </a:rPr>
              <a:t>As there is no local image by the name, </a:t>
            </a:r>
            <a:r>
              <a:rPr lang="en-US" sz="2000" dirty="0" err="1" smtClean="0">
                <a:solidFill>
                  <a:srgbClr val="FF0000"/>
                </a:solidFill>
              </a:rPr>
              <a:t>subbudockerhub</a:t>
            </a:r>
            <a:r>
              <a:rPr lang="en-US" sz="2000" dirty="0" smtClean="0">
                <a:solidFill>
                  <a:srgbClr val="FF0000"/>
                </a:solidFill>
              </a:rPr>
              <a:t>/subbu-casestudy-microservices-docker-dockerhub.jar, it pulls from the public </a:t>
            </a:r>
            <a:r>
              <a:rPr lang="en-US" sz="2000" dirty="0" err="1" smtClean="0">
                <a:solidFill>
                  <a:srgbClr val="FF0000"/>
                </a:solidFill>
              </a:rPr>
              <a:t>DockerHub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subbudockerhub</a:t>
            </a:r>
            <a:r>
              <a:rPr lang="en-US" sz="2000" dirty="0" smtClean="0">
                <a:solidFill>
                  <a:srgbClr val="FF0000"/>
                </a:solidFill>
              </a:rPr>
              <a:t>: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9563"/>
            <a:ext cx="10515600" cy="326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153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“</a:t>
            </a:r>
            <a:r>
              <a:rPr lang="en-US" sz="3600" dirty="0" err="1" smtClean="0">
                <a:solidFill>
                  <a:srgbClr val="FF0000"/>
                </a:solidFill>
              </a:rPr>
              <a:t>docker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>
                <a:solidFill>
                  <a:srgbClr val="FF0000"/>
                </a:solidFill>
              </a:rPr>
              <a:t>run -p 9092:8080 </a:t>
            </a:r>
            <a:r>
              <a:rPr lang="en-US" sz="3600" dirty="0" err="1" smtClean="0">
                <a:solidFill>
                  <a:srgbClr val="FF0000"/>
                </a:solidFill>
              </a:rPr>
              <a:t>subbudockerhub</a:t>
            </a:r>
            <a:r>
              <a:rPr lang="en-US" sz="3600" dirty="0" smtClean="0">
                <a:solidFill>
                  <a:srgbClr val="FF0000"/>
                </a:solidFill>
              </a:rPr>
              <a:t>/subbu-casestudy-microservices-docker-dockerhub.jar” command: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PS C:\Users\svemala\eclipse-workspace\subbu-case-study&gt; </a:t>
            </a:r>
            <a:r>
              <a:rPr lang="en-US" dirty="0" err="1"/>
              <a:t>docker</a:t>
            </a:r>
            <a:r>
              <a:rPr lang="en-US" dirty="0"/>
              <a:t> run -p 9092:8080 </a:t>
            </a:r>
            <a:r>
              <a:rPr lang="en-US" dirty="0" err="1"/>
              <a:t>subbudockerhub</a:t>
            </a:r>
            <a:r>
              <a:rPr lang="en-US" dirty="0"/>
              <a:t>/subbu-casestudy-microservices-docker-dockerhub.jar</a:t>
            </a:r>
          </a:p>
          <a:p>
            <a:pPr marL="0" indent="0">
              <a:buNone/>
            </a:pPr>
            <a:r>
              <a:rPr lang="en-US" dirty="0"/>
              <a:t>Unable to find image '</a:t>
            </a:r>
            <a:r>
              <a:rPr lang="en-US" dirty="0" err="1"/>
              <a:t>subbudockerhub</a:t>
            </a:r>
            <a:r>
              <a:rPr lang="en-US" dirty="0"/>
              <a:t>/</a:t>
            </a:r>
            <a:r>
              <a:rPr lang="en-US" dirty="0" err="1"/>
              <a:t>subbu-casestudy-microservices-docker-dockerhub.jar:latest</a:t>
            </a:r>
            <a:r>
              <a:rPr lang="en-US" dirty="0"/>
              <a:t>' locally</a:t>
            </a:r>
          </a:p>
          <a:p>
            <a:pPr marL="0" indent="0">
              <a:buNone/>
            </a:pPr>
            <a:r>
              <a:rPr lang="en-US" dirty="0"/>
              <a:t>latest: Pulling from </a:t>
            </a:r>
            <a:r>
              <a:rPr lang="en-US" dirty="0" err="1"/>
              <a:t>subbudockerhub</a:t>
            </a:r>
            <a:r>
              <a:rPr lang="en-US" dirty="0"/>
              <a:t>/subbu-casestudy-microservices-docker-dockerhub.jar</a:t>
            </a:r>
          </a:p>
          <a:p>
            <a:pPr marL="0" indent="0">
              <a:buNone/>
            </a:pPr>
            <a:r>
              <a:rPr lang="en-US" dirty="0"/>
              <a:t>Digest: sha256:a96fc0c8a1cc09a7391e0e659e062cf64dec43a45fa94b4ea9a64c5412862da5</a:t>
            </a:r>
          </a:p>
          <a:p>
            <a:pPr marL="0" indent="0">
              <a:buNone/>
            </a:pPr>
            <a:r>
              <a:rPr lang="en-US" dirty="0"/>
              <a:t>Status: Downloaded newer image for </a:t>
            </a:r>
            <a:r>
              <a:rPr lang="en-US" dirty="0" err="1"/>
              <a:t>subbudockerhub</a:t>
            </a:r>
            <a:r>
              <a:rPr lang="en-US" dirty="0"/>
              <a:t>/</a:t>
            </a:r>
            <a:r>
              <a:rPr lang="en-US" dirty="0" err="1"/>
              <a:t>subbu-casestudy-microservices-docker-dockerhub.jar:latest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.   ____          _            __ _ _</a:t>
            </a:r>
          </a:p>
          <a:p>
            <a:pPr marL="0" indent="0">
              <a:buNone/>
            </a:pPr>
            <a:r>
              <a:rPr lang="en-US" dirty="0"/>
              <a:t> /\\ / ___'_ __ _ _(_)_ __  __ _ \ \ \ \</a:t>
            </a:r>
          </a:p>
          <a:p>
            <a:pPr marL="0" indent="0">
              <a:buNone/>
            </a:pPr>
            <a:r>
              <a:rPr lang="en-US" dirty="0"/>
              <a:t>( ( )\___ | '_ | '_| | '_ \/ _` | \ \ \ \</a:t>
            </a:r>
          </a:p>
          <a:p>
            <a:pPr marL="0" indent="0">
              <a:buNone/>
            </a:pPr>
            <a:r>
              <a:rPr lang="en-US" dirty="0"/>
              <a:t> \\/  ___)| |_)| | | | | || (_| |  ) ) ) )</a:t>
            </a:r>
          </a:p>
          <a:p>
            <a:pPr marL="0" indent="0">
              <a:buNone/>
            </a:pPr>
            <a:r>
              <a:rPr lang="en-US" dirty="0"/>
              <a:t>  '  |____| .__|_| |_|_| |_\__, | / / / /</a:t>
            </a:r>
          </a:p>
          <a:p>
            <a:pPr marL="0" indent="0">
              <a:buNone/>
            </a:pPr>
            <a:r>
              <a:rPr lang="en-US" dirty="0"/>
              <a:t> =========|_|==============|___/=/_/_/_/</a:t>
            </a:r>
          </a:p>
          <a:p>
            <a:pPr marL="0" indent="0">
              <a:buNone/>
            </a:pPr>
            <a:r>
              <a:rPr lang="en-US" dirty="0"/>
              <a:t> :: Spring Boot ::        (v2.3.3.RELEASE)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2020-09-04 05:31:32.919  INFO 1 --- [           main] </a:t>
            </a:r>
            <a:r>
              <a:rPr lang="en-US" dirty="0" err="1"/>
              <a:t>com.subbu.SubbuCaseStudyApplication</a:t>
            </a:r>
            <a:r>
              <a:rPr lang="en-US" dirty="0"/>
              <a:t>      : Starting </a:t>
            </a:r>
            <a:r>
              <a:rPr lang="en-US" dirty="0" err="1"/>
              <a:t>SubbuCaseStudyApplication</a:t>
            </a:r>
            <a:r>
              <a:rPr lang="en-US" dirty="0"/>
              <a:t> v0.0.1-SNAPSHOT on 8ce9b5baff80 with PID 1 (/subbu-casestudy-microservices-docker-dockerhub.jar started by root in /)</a:t>
            </a:r>
          </a:p>
          <a:p>
            <a:pPr marL="0" indent="0">
              <a:buNone/>
            </a:pPr>
            <a:r>
              <a:rPr lang="en-US" dirty="0"/>
              <a:t>2020-09-04 05:31:32.935  INFO 1 --- [           main] </a:t>
            </a:r>
            <a:r>
              <a:rPr lang="en-US" dirty="0" err="1"/>
              <a:t>com.subbu.SubbuCaseStudyApplication</a:t>
            </a:r>
            <a:r>
              <a:rPr lang="en-US" dirty="0"/>
              <a:t>      : No active profile set, falling back to default profiles: default</a:t>
            </a:r>
          </a:p>
          <a:p>
            <a:pPr marL="0" indent="0">
              <a:buNone/>
            </a:pPr>
            <a:r>
              <a:rPr lang="en-US" dirty="0"/>
              <a:t>2020-09-04 05:31:35.332  INFO 1 --- [           main] </a:t>
            </a:r>
            <a:r>
              <a:rPr lang="en-US" dirty="0" err="1"/>
              <a:t>o.s.b.w.embedded.tomcat.TomcatWebServer</a:t>
            </a:r>
            <a:r>
              <a:rPr lang="en-US" dirty="0"/>
              <a:t>  : Tomcat initialized with port(s): 8080 (http)</a:t>
            </a:r>
          </a:p>
          <a:p>
            <a:pPr marL="0" indent="0">
              <a:buNone/>
            </a:pPr>
            <a:r>
              <a:rPr lang="en-US" dirty="0"/>
              <a:t>2020-09-04 05:31:35.353  INFO 1 --- [           main] </a:t>
            </a:r>
            <a:r>
              <a:rPr lang="en-US" dirty="0" err="1"/>
              <a:t>o.apache.catalina.core.StandardService</a:t>
            </a:r>
            <a:r>
              <a:rPr lang="en-US" dirty="0"/>
              <a:t>   : Starting service [Tomcat]</a:t>
            </a:r>
          </a:p>
          <a:p>
            <a:pPr marL="0" indent="0">
              <a:buNone/>
            </a:pPr>
            <a:r>
              <a:rPr lang="en-US" dirty="0"/>
              <a:t>2020-09-04 05:31:35.354  INFO 1 --- [           main] </a:t>
            </a:r>
            <a:r>
              <a:rPr lang="en-US" dirty="0" err="1"/>
              <a:t>org.apache.catalina.core.StandardEngine</a:t>
            </a:r>
            <a:r>
              <a:rPr lang="en-US" dirty="0"/>
              <a:t>  : Starting Servlet engine: [Apache Tomcat/9.0.37]</a:t>
            </a:r>
          </a:p>
          <a:p>
            <a:pPr marL="0" indent="0">
              <a:buNone/>
            </a:pPr>
            <a:r>
              <a:rPr lang="en-US" dirty="0"/>
              <a:t>2020-09-04 05:31:35.477  INFO 1 --- [           main] </a:t>
            </a:r>
            <a:r>
              <a:rPr lang="en-US" dirty="0" err="1"/>
              <a:t>o.a.c.c.C</a:t>
            </a:r>
            <a:r>
              <a:rPr lang="en-US" dirty="0"/>
              <a:t>.[Tomcat].[</a:t>
            </a:r>
            <a:r>
              <a:rPr lang="en-US" dirty="0" err="1"/>
              <a:t>localhost</a:t>
            </a:r>
            <a:r>
              <a:rPr lang="en-US" dirty="0"/>
              <a:t>].[/]       : Initializing Spring embedded </a:t>
            </a:r>
            <a:r>
              <a:rPr lang="en-US" dirty="0" err="1"/>
              <a:t>WebApplicationContext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2020-09-04 05:31:35.477  INFO 1 --- [           main] </a:t>
            </a:r>
            <a:r>
              <a:rPr lang="en-US" dirty="0" err="1"/>
              <a:t>w.s.c.ServletWebServerApplicationContext</a:t>
            </a:r>
            <a:r>
              <a:rPr lang="en-US" dirty="0"/>
              <a:t> : Root </a:t>
            </a:r>
            <a:r>
              <a:rPr lang="en-US" dirty="0" err="1"/>
              <a:t>WebApplicationContext</a:t>
            </a:r>
            <a:r>
              <a:rPr lang="en-US" dirty="0"/>
              <a:t>: initialization completed in 2399 </a:t>
            </a:r>
            <a:r>
              <a:rPr lang="en-US" dirty="0" err="1"/>
              <a:t>ms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2020-09-04 05:31:36.029  INFO 1 --- [           main] </a:t>
            </a:r>
            <a:r>
              <a:rPr lang="en-US" dirty="0" err="1"/>
              <a:t>o.s.s.concurrent.ThreadPoolTaskExecutor</a:t>
            </a:r>
            <a:r>
              <a:rPr lang="en-US" dirty="0"/>
              <a:t>  : Initializing </a:t>
            </a:r>
            <a:r>
              <a:rPr lang="en-US" dirty="0" err="1"/>
              <a:t>ExecutorService</a:t>
            </a:r>
            <a:r>
              <a:rPr lang="en-US" dirty="0"/>
              <a:t> '</a:t>
            </a:r>
            <a:r>
              <a:rPr lang="en-US" dirty="0" err="1"/>
              <a:t>applicationTaskExecutor</a:t>
            </a:r>
            <a:r>
              <a:rPr lang="en-US" dirty="0"/>
              <a:t>'</a:t>
            </a:r>
          </a:p>
          <a:p>
            <a:pPr marL="0" indent="0">
              <a:buNone/>
            </a:pPr>
            <a:r>
              <a:rPr lang="en-US" dirty="0"/>
              <a:t>2020-09-04 05:31:36.471  INFO 1 --- [           main] </a:t>
            </a:r>
            <a:r>
              <a:rPr lang="en-US" dirty="0" err="1"/>
              <a:t>o.s.b.a.e.web.EndpointLinksResolver</a:t>
            </a:r>
            <a:r>
              <a:rPr lang="en-US" dirty="0"/>
              <a:t>      : Exposing 2 endpoint(s) beneath base path '/actuator'</a:t>
            </a:r>
          </a:p>
          <a:p>
            <a:pPr marL="0" indent="0">
              <a:buNone/>
            </a:pPr>
            <a:r>
              <a:rPr lang="en-US" dirty="0"/>
              <a:t>2020-09-04 05:31:36.555  INFO 1 --- [           main] </a:t>
            </a:r>
            <a:r>
              <a:rPr lang="en-US" dirty="0" err="1"/>
              <a:t>o.s.b.w.embedded.tomcat.TomcatWebServer</a:t>
            </a:r>
            <a:r>
              <a:rPr lang="en-US" dirty="0"/>
              <a:t>  : Tomcat started on port(s): 8080 (http) with context path </a:t>
            </a:r>
            <a:r>
              <a:rPr lang="en-US" dirty="0" smtClean="0"/>
              <a:t>''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024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 smtClean="0">
                <a:solidFill>
                  <a:srgbClr val="FF0000"/>
                </a:solidFill>
              </a:rPr>
              <a:t>utput on the port 9092: </a:t>
            </a:r>
            <a:r>
              <a:rPr lang="en-US" dirty="0" smtClean="0">
                <a:hlinkClick r:id="rId2"/>
              </a:rPr>
              <a:t/>
            </a:r>
            <a:br>
              <a:rPr lang="en-US" dirty="0" smtClean="0">
                <a:hlinkClick r:id="rId2"/>
              </a:rPr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://localhost:9092/message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66975" y="3401219"/>
            <a:ext cx="72580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7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Provide the project details: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9887" y="1825625"/>
            <a:ext cx="41522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533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Again 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smtClean="0">
                <a:solidFill>
                  <a:srgbClr val="FF0000"/>
                </a:solidFill>
              </a:rPr>
              <a:t>keeps the local image, once it pulls for the executed deployment: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618" y="1825625"/>
            <a:ext cx="104947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918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Generalized commands used: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/>
              <a:t>d</a:t>
            </a:r>
            <a:r>
              <a:rPr lang="en-US" sz="1600" dirty="0" err="1" smtClean="0"/>
              <a:t>ocker</a:t>
            </a:r>
            <a:r>
              <a:rPr lang="en-US" sz="1600" dirty="0" smtClean="0"/>
              <a:t> </a:t>
            </a:r>
            <a:r>
              <a:rPr lang="en-US" sz="1600" dirty="0" err="1" smtClean="0"/>
              <a:t>rmi</a:t>
            </a:r>
            <a:r>
              <a:rPr lang="en-US" sz="1600" dirty="0" smtClean="0"/>
              <a:t> &lt;image&gt;</a:t>
            </a:r>
          </a:p>
          <a:p>
            <a:pPr marL="0" indent="0">
              <a:buNone/>
            </a:pPr>
            <a:r>
              <a:rPr lang="en-US" sz="1600" dirty="0" err="1"/>
              <a:t>d</a:t>
            </a:r>
            <a:r>
              <a:rPr lang="en-US" sz="1600" dirty="0" err="1" smtClean="0"/>
              <a:t>ocker</a:t>
            </a:r>
            <a:r>
              <a:rPr lang="en-US" sz="1600" dirty="0" smtClean="0"/>
              <a:t> </a:t>
            </a:r>
            <a:r>
              <a:rPr lang="en-US" sz="1600" dirty="0" err="1" smtClean="0"/>
              <a:t>rmi</a:t>
            </a:r>
            <a:r>
              <a:rPr lang="en-US" sz="1600" dirty="0" smtClean="0"/>
              <a:t> –f &lt;image&gt;</a:t>
            </a:r>
            <a:endParaRPr lang="en-US" sz="1600" dirty="0"/>
          </a:p>
          <a:p>
            <a:pPr marL="0" indent="0">
              <a:buNone/>
            </a:pPr>
            <a:r>
              <a:rPr lang="en-US" sz="1600" dirty="0" err="1"/>
              <a:t>d</a:t>
            </a:r>
            <a:r>
              <a:rPr lang="en-US" sz="1600" dirty="0" err="1" smtClean="0"/>
              <a:t>ocker</a:t>
            </a:r>
            <a:r>
              <a:rPr lang="en-US" sz="1600" dirty="0" smtClean="0"/>
              <a:t> </a:t>
            </a:r>
            <a:r>
              <a:rPr lang="en-US" sz="1600" dirty="0" err="1" smtClean="0"/>
              <a:t>rm</a:t>
            </a:r>
            <a:r>
              <a:rPr lang="en-US" sz="1600" dirty="0" smtClean="0"/>
              <a:t> </a:t>
            </a:r>
            <a:r>
              <a:rPr lang="en-US" sz="1600" dirty="0"/>
              <a:t>&lt;</a:t>
            </a:r>
            <a:r>
              <a:rPr lang="en-US" sz="1600" dirty="0" smtClean="0"/>
              <a:t>container&gt;</a:t>
            </a:r>
            <a:endParaRPr lang="en-US" sz="1600" dirty="0"/>
          </a:p>
          <a:p>
            <a:pPr marL="0" indent="0">
              <a:buNone/>
            </a:pPr>
            <a:r>
              <a:rPr lang="en-US" sz="1600" dirty="0" err="1" smtClean="0"/>
              <a:t>docker</a:t>
            </a:r>
            <a:r>
              <a:rPr lang="en-US" sz="1600" dirty="0" smtClean="0"/>
              <a:t> </a:t>
            </a:r>
            <a:r>
              <a:rPr lang="en-US" sz="1600" dirty="0" err="1" smtClean="0"/>
              <a:t>rm</a:t>
            </a:r>
            <a:r>
              <a:rPr lang="en-US" sz="1600" dirty="0" smtClean="0"/>
              <a:t> –f &lt;container&gt;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err="1"/>
              <a:t>d</a:t>
            </a:r>
            <a:r>
              <a:rPr lang="en-US" sz="1600" dirty="0" err="1" smtClean="0"/>
              <a:t>ocker</a:t>
            </a:r>
            <a:r>
              <a:rPr lang="en-US" sz="1600" dirty="0" smtClean="0"/>
              <a:t> images</a:t>
            </a:r>
          </a:p>
          <a:p>
            <a:pPr marL="0" indent="0">
              <a:buNone/>
            </a:pPr>
            <a:r>
              <a:rPr lang="en-US" sz="1600" dirty="0" err="1"/>
              <a:t>d</a:t>
            </a:r>
            <a:r>
              <a:rPr lang="en-US" sz="1600" dirty="0" err="1" smtClean="0"/>
              <a:t>ocker</a:t>
            </a:r>
            <a:r>
              <a:rPr lang="en-US" sz="1600" dirty="0" smtClean="0"/>
              <a:t> </a:t>
            </a:r>
            <a:r>
              <a:rPr lang="en-US" sz="1600" dirty="0" err="1" smtClean="0"/>
              <a:t>ps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 err="1"/>
              <a:t>d</a:t>
            </a:r>
            <a:r>
              <a:rPr lang="en-US" sz="1600" dirty="0" err="1" smtClean="0"/>
              <a:t>ocker</a:t>
            </a:r>
            <a:r>
              <a:rPr lang="en-US" sz="1600" dirty="0" smtClean="0"/>
              <a:t> build –t &lt;jar name&gt; .</a:t>
            </a:r>
          </a:p>
          <a:p>
            <a:pPr marL="0" indent="0">
              <a:buNone/>
            </a:pPr>
            <a:r>
              <a:rPr lang="en-US" sz="1600" dirty="0" err="1"/>
              <a:t>d</a:t>
            </a:r>
            <a:r>
              <a:rPr lang="en-US" sz="1600" dirty="0" err="1" smtClean="0"/>
              <a:t>ocker</a:t>
            </a:r>
            <a:r>
              <a:rPr lang="en-US" sz="1600" dirty="0" smtClean="0"/>
              <a:t> run –p 9092:8080 &lt;image&gt;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5537"/>
            <a:ext cx="12192000" cy="56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317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Kill the tasks if the port has been used by other services - optional: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462" y="2839244"/>
            <a:ext cx="86010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75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Kill the tasks if the port has been used by other services - </a:t>
            </a:r>
            <a:r>
              <a:rPr lang="en-US" dirty="0" smtClean="0">
                <a:solidFill>
                  <a:srgbClr val="FF0000"/>
                </a:solidFill>
              </a:rPr>
              <a:t>optional: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C:\Users\svemala&gt;netstat -</a:t>
            </a:r>
            <a:r>
              <a:rPr lang="en-US" dirty="0" err="1"/>
              <a:t>ano</a:t>
            </a:r>
            <a:r>
              <a:rPr lang="en-US" dirty="0"/>
              <a:t> | </a:t>
            </a:r>
            <a:r>
              <a:rPr lang="en-US" dirty="0" err="1"/>
              <a:t>findstr</a:t>
            </a:r>
            <a:r>
              <a:rPr lang="en-US" dirty="0"/>
              <a:t> :9080</a:t>
            </a:r>
          </a:p>
          <a:p>
            <a:pPr marL="0" indent="0">
              <a:buNone/>
            </a:pPr>
            <a:r>
              <a:rPr lang="en-US" dirty="0"/>
              <a:t>  TCP    0.0.0.0:9080           0.0.0.0:0              LISTENING       31576</a:t>
            </a:r>
          </a:p>
          <a:p>
            <a:pPr marL="0" indent="0">
              <a:buNone/>
            </a:pPr>
            <a:r>
              <a:rPr lang="en-US" dirty="0"/>
              <a:t>  TCP    [::]:9080              [::]:0                 LISTENING       31576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C:\Users\svemala&gt;taskkill /PID 31576 /F</a:t>
            </a:r>
          </a:p>
          <a:p>
            <a:pPr marL="0" indent="0">
              <a:buNone/>
            </a:pPr>
            <a:r>
              <a:rPr lang="en-US" dirty="0"/>
              <a:t>SUCCESS: The process with PID 31576 has been terminated.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C:\Users\svemala&gt;</a:t>
            </a:r>
          </a:p>
        </p:txBody>
      </p:sp>
    </p:spTree>
    <p:extLst>
      <p:ext uri="{BB962C8B-B14F-4D97-AF65-F5344CB8AC3E}">
        <p14:creationId xmlns:p14="http://schemas.microsoft.com/office/powerpoint/2010/main" val="26005488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C:\Users\svemala\eclipse-workspace\subbu-case-study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242" y="1825625"/>
            <a:ext cx="77615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15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Appendix: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hlinkClick r:id="rId3"/>
              </a:rPr>
              <a:t>Download the code from public </a:t>
            </a:r>
            <a:r>
              <a:rPr lang="en-US" dirty="0" err="1" smtClean="0">
                <a:hlinkClick r:id="rId3"/>
              </a:rPr>
              <a:t>GitGub</a:t>
            </a:r>
            <a:r>
              <a:rPr lang="en-US" dirty="0" smtClean="0">
                <a:hlinkClick r:id="rId3"/>
              </a:rPr>
              <a:t>:</a:t>
            </a:r>
          </a:p>
          <a:p>
            <a:pPr marL="0" indent="0">
              <a:buNone/>
            </a:pPr>
            <a:r>
              <a:rPr lang="en-US" b="1" dirty="0" smtClean="0">
                <a:hlinkClick r:id="rId3"/>
              </a:rPr>
              <a:t>1. HTTPS:</a:t>
            </a:r>
            <a:endParaRPr lang="en-US" b="1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https://github.com/subbugh/java-microservices-springboot-docker.git</a:t>
            </a:r>
            <a:endParaRPr lang="en-US" dirty="0" smtClean="0">
              <a:hlinkClick r:id="rId3"/>
            </a:endParaRPr>
          </a:p>
          <a:p>
            <a:pPr marL="0" indent="0">
              <a:buNone/>
            </a:pPr>
            <a:r>
              <a:rPr lang="en-US" b="1" dirty="0" smtClean="0">
                <a:hlinkClick r:id="rId3"/>
              </a:rPr>
              <a:t>2. SSH:</a:t>
            </a:r>
            <a:endParaRPr lang="en-US" b="1" dirty="0">
              <a:hlinkClick r:id="rId3"/>
            </a:endParaRPr>
          </a:p>
          <a:p>
            <a:pPr marL="0" indent="0">
              <a:buNone/>
            </a:pPr>
            <a:r>
              <a:rPr lang="en-US" dirty="0" err="1">
                <a:hlinkClick r:id="rId3"/>
              </a:rPr>
              <a:t>git@github.com:subbugh</a:t>
            </a:r>
            <a:r>
              <a:rPr lang="en-US" dirty="0">
                <a:hlinkClick r:id="rId3"/>
              </a:rPr>
              <a:t>/java-</a:t>
            </a:r>
            <a:r>
              <a:rPr lang="en-US" dirty="0" err="1">
                <a:hlinkClick r:id="rId3"/>
              </a:rPr>
              <a:t>microservices</a:t>
            </a:r>
            <a:r>
              <a:rPr lang="en-US" dirty="0">
                <a:hlinkClick r:id="rId3"/>
              </a:rPr>
              <a:t>-</a:t>
            </a:r>
            <a:r>
              <a:rPr lang="en-US" dirty="0" err="1">
                <a:hlinkClick r:id="rId3"/>
              </a:rPr>
              <a:t>springboot-docker.git</a:t>
            </a:r>
            <a:endParaRPr lang="en-US" dirty="0" smtClean="0">
              <a:hlinkClick r:id="rId3"/>
            </a:endParaRPr>
          </a:p>
          <a:p>
            <a:pPr marL="0" indent="0">
              <a:buNone/>
            </a:pPr>
            <a:r>
              <a:rPr lang="en-US" b="1" dirty="0" smtClean="0">
                <a:hlinkClick r:id="rId3"/>
              </a:rPr>
              <a:t>3. Code Zip file:</a:t>
            </a:r>
            <a:endParaRPr lang="en-US" b="1" dirty="0">
              <a:hlinkClick r:id="rId3"/>
            </a:endParaRPr>
          </a:p>
          <a:p>
            <a:pPr marL="0" indent="0">
              <a:buNone/>
            </a:pPr>
            <a:endParaRPr lang="en-US" dirty="0">
              <a:hlinkClick r:id="rId3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0907"/>
              </p:ext>
            </p:extLst>
          </p:nvPr>
        </p:nvGraphicFramePr>
        <p:xfrm>
          <a:off x="948817" y="5173345"/>
          <a:ext cx="282098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" name="Packager Shell Object" showAsIcon="1" r:id="rId4" imgW="2821680" imgH="478800" progId="Package">
                  <p:embed/>
                </p:oleObj>
              </mc:Choice>
              <mc:Fallback>
                <p:oleObj name="Packager Shell Object" showAsIcon="1" r:id="rId4" imgW="2821680" imgH="478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8817" y="5173345"/>
                        <a:ext cx="2820988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0418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“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image” – command </a:t>
            </a:r>
            <a:r>
              <a:rPr lang="en-US" dirty="0" smtClean="0">
                <a:solidFill>
                  <a:srgbClr val="FF0000"/>
                </a:solidFill>
              </a:rPr>
              <a:t>executed – we can see the local image created again: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695" y="1825625"/>
            <a:ext cx="103026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953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 err="1">
                <a:solidFill>
                  <a:srgbClr val="FF0000"/>
                </a:solidFill>
              </a:rPr>
              <a:t>docker</a:t>
            </a:r>
            <a:r>
              <a:rPr lang="en-US" dirty="0">
                <a:solidFill>
                  <a:srgbClr val="FF0000"/>
                </a:solidFill>
              </a:rPr>
              <a:t> image” – command executed – we can see the local image created again: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PS C:\Users\svemala\eclipse-workspace\subbu-case-study&gt; </a:t>
            </a:r>
            <a:r>
              <a:rPr lang="en-US" dirty="0" err="1"/>
              <a:t>docker</a:t>
            </a:r>
            <a:r>
              <a:rPr lang="en-US" dirty="0"/>
              <a:t> images</a:t>
            </a:r>
          </a:p>
          <a:p>
            <a:pPr marL="0" indent="0">
              <a:buNone/>
            </a:pPr>
            <a:r>
              <a:rPr lang="en-US" dirty="0"/>
              <a:t>REPOSITORY                                                          TAG                                              IMAGE ID            CREATED             SIZE</a:t>
            </a:r>
          </a:p>
          <a:p>
            <a:pPr marL="0" indent="0">
              <a:buNone/>
            </a:pPr>
            <a:r>
              <a:rPr lang="en-US" dirty="0"/>
              <a:t>subbu-casestudy-microservices-docker-dockerhub.jar                  latest                                           ca813a46d63d        2 hours ago         646MB</a:t>
            </a:r>
          </a:p>
          <a:p>
            <a:pPr marL="0" indent="0">
              <a:buNone/>
            </a:pPr>
            <a:r>
              <a:rPr lang="en-US" dirty="0" err="1"/>
              <a:t>subbudockerhub</a:t>
            </a:r>
            <a:r>
              <a:rPr lang="en-US" dirty="0"/>
              <a:t>/subbu-casestudy-microservices-docker-dockerhub.jar   latest                                           ca813a46d63d        2 hours ago         646MB</a:t>
            </a:r>
          </a:p>
          <a:p>
            <a:pPr marL="0" indent="0">
              <a:buNone/>
            </a:pPr>
            <a:r>
              <a:rPr lang="en-US" dirty="0"/>
              <a:t>subbu-casestudy-microservices-docker.jar                            latest                                           e7554d59f74b        30 hours ago        646MB</a:t>
            </a:r>
          </a:p>
          <a:p>
            <a:pPr marL="0" indent="0">
              <a:buNone/>
            </a:pPr>
            <a:r>
              <a:rPr lang="en-US" dirty="0"/>
              <a:t>&lt;none&gt;                                                              &lt;none&gt;                                           54538fc8948d        30 hours ago        646MB</a:t>
            </a:r>
          </a:p>
          <a:p>
            <a:pPr marL="0" indent="0">
              <a:buNone/>
            </a:pPr>
            <a:r>
              <a:rPr lang="en-US" dirty="0"/>
              <a:t>microservicesdockerjar3.jar                                         latest                                           2eb634581cbb        2 days ago          636MB</a:t>
            </a:r>
          </a:p>
          <a:p>
            <a:pPr marL="0" indent="0">
              <a:buNone/>
            </a:pPr>
            <a:r>
              <a:rPr lang="en-US" dirty="0"/>
              <a:t>&lt;none&gt;                                                              &lt;none&gt;                                           e41c35024224        2 days ago          636MB</a:t>
            </a:r>
          </a:p>
          <a:p>
            <a:pPr marL="0" indent="0">
              <a:buNone/>
            </a:pPr>
            <a:r>
              <a:rPr lang="en-US" dirty="0"/>
              <a:t>&lt;none&gt;                                                              &lt;none&gt;                                           bfc7ead597e5        2 days ago          636MB</a:t>
            </a:r>
          </a:p>
          <a:p>
            <a:pPr marL="0" indent="0">
              <a:buNone/>
            </a:pPr>
            <a:r>
              <a:rPr lang="en-US" dirty="0" err="1"/>
              <a:t>openjdk</a:t>
            </a:r>
            <a:r>
              <a:rPr lang="en-US" dirty="0"/>
              <a:t>                                                             11                                               455ecea6f4f2        2 days ago          627MB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/desktop-storage-</a:t>
            </a:r>
            <a:r>
              <a:rPr lang="en-US" dirty="0" err="1"/>
              <a:t>provisioner</a:t>
            </a:r>
            <a:r>
              <a:rPr lang="en-US" dirty="0"/>
              <a:t>                                  v1.1                                             e704287ce753        5 months ago        41.8MB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/desktop-</a:t>
            </a:r>
            <a:r>
              <a:rPr lang="en-US" dirty="0" err="1"/>
              <a:t>vpnkit</a:t>
            </a:r>
            <a:r>
              <a:rPr lang="en-US" dirty="0"/>
              <a:t>-controller                                    v1.0                                             79da37e5a3aa        6 months ago        36.6MB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/desktop-</a:t>
            </a:r>
            <a:r>
              <a:rPr lang="en-US" dirty="0" err="1"/>
              <a:t>kubernetes</a:t>
            </a:r>
            <a:r>
              <a:rPr lang="en-US" dirty="0"/>
              <a:t>                                           kubernetes-v1.16.5-cni-v0.7.5-critools-v1.15.0   a86647f0b376        7 months ago        279MB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-scheduler                                           v1.16.5                                          b4d073a9efda        7 months ago        83.5MB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kube-apiserver</a:t>
            </a:r>
            <a:r>
              <a:rPr lang="en-US" dirty="0"/>
              <a:t>                                           v1.16.5                                          fc838b21afbb        7 months ago        159MB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-proxy                                               v1.16.5                                          0ee1b8a3ebe0        7 months ago        82.7MB</a:t>
            </a:r>
          </a:p>
          <a:p>
            <a:pPr marL="0" indent="0">
              <a:buNone/>
            </a:pPr>
            <a:r>
              <a:rPr lang="en-US" dirty="0"/>
              <a:t>k8s.gcr.io/</a:t>
            </a:r>
            <a:r>
              <a:rPr lang="en-US" dirty="0" err="1"/>
              <a:t>kube</a:t>
            </a:r>
            <a:r>
              <a:rPr lang="en-US" dirty="0"/>
              <a:t>-controller-manager                                  v1.16.5                                          441835dd2301        7 months ago        151MB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kube</a:t>
            </a:r>
            <a:r>
              <a:rPr lang="en-US" dirty="0"/>
              <a:t>-compose-controller                                      v0.4.25-alpha1                                   129151cdf35f        10 months ago       35.6MB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kube</a:t>
            </a:r>
            <a:r>
              <a:rPr lang="en-US" dirty="0"/>
              <a:t>-compose-</a:t>
            </a:r>
            <a:r>
              <a:rPr lang="en-US" dirty="0" err="1"/>
              <a:t>api</a:t>
            </a:r>
            <a:r>
              <a:rPr lang="en-US" dirty="0"/>
              <a:t>-server                                      v0.4.25-alpha1                                   989749268895        10 months ago       50.7MB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kube</a:t>
            </a:r>
            <a:r>
              <a:rPr lang="en-US" dirty="0"/>
              <a:t>-compose-installer                                       v0.4.25-alpha1                                   2a71ac5a1359        10 months ago       </a:t>
            </a:r>
            <a:r>
              <a:rPr lang="en-US" dirty="0" smtClean="0"/>
              <a:t>42.3MB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516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“</a:t>
            </a:r>
            <a:r>
              <a:rPr lang="en-US" dirty="0" err="1" smtClean="0">
                <a:solidFill>
                  <a:srgbClr val="FF0000"/>
                </a:solidFill>
              </a:rPr>
              <a:t>docker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ps</a:t>
            </a:r>
            <a:r>
              <a:rPr lang="en-US" dirty="0" smtClean="0">
                <a:solidFill>
                  <a:srgbClr val="FF0000"/>
                </a:solidFill>
              </a:rPr>
              <a:t>” – command </a:t>
            </a:r>
            <a:r>
              <a:rPr lang="en-US" dirty="0">
                <a:solidFill>
                  <a:srgbClr val="FF0000"/>
                </a:solidFill>
              </a:rPr>
              <a:t>executed - </a:t>
            </a:r>
            <a:r>
              <a:rPr lang="en-US" dirty="0" smtClean="0">
                <a:solidFill>
                  <a:srgbClr val="FF0000"/>
                </a:solidFill>
              </a:rPr>
              <a:t>we </a:t>
            </a:r>
            <a:r>
              <a:rPr lang="en-US" dirty="0">
                <a:solidFill>
                  <a:srgbClr val="FF0000"/>
                </a:solidFill>
              </a:rPr>
              <a:t>can see the local image created again: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3651"/>
            <a:ext cx="10515600" cy="419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933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 err="1">
                <a:solidFill>
                  <a:srgbClr val="FF0000"/>
                </a:solidFill>
              </a:rPr>
              <a:t>docker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ps</a:t>
            </a:r>
            <a:r>
              <a:rPr lang="en-US" dirty="0">
                <a:solidFill>
                  <a:srgbClr val="FF0000"/>
                </a:solidFill>
              </a:rPr>
              <a:t>” – command </a:t>
            </a:r>
            <a:r>
              <a:rPr lang="en-US" dirty="0">
                <a:solidFill>
                  <a:srgbClr val="FF0000"/>
                </a:solidFill>
              </a:rPr>
              <a:t>executed – we can see the local image created again: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/>
              <a:t>PS C:\Users\svemala\eclipse-workspace\subbu-case-study&gt;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CONTAINER ID        IMAGE                                                COMMAND                  CREATED             STATUS              PORTS                    NAMES</a:t>
            </a:r>
          </a:p>
          <a:p>
            <a:pPr marL="0" indent="0">
              <a:buNone/>
            </a:pPr>
            <a:r>
              <a:rPr lang="en-US" dirty="0"/>
              <a:t>e723271c4b10        subbu-casestudy-microservices-docker-dockerhub.jar   "java -jar /</a:t>
            </a:r>
            <a:r>
              <a:rPr lang="en-US" dirty="0" err="1"/>
              <a:t>subbu</a:t>
            </a:r>
            <a:r>
              <a:rPr lang="en-US" dirty="0"/>
              <a:t>-ca…"   2 hours ago         Up 2 hours          0.0.0.0:9092-&gt;8080/</a:t>
            </a:r>
            <a:r>
              <a:rPr lang="en-US" dirty="0" err="1"/>
              <a:t>tcp</a:t>
            </a:r>
            <a:r>
              <a:rPr lang="en-US" dirty="0"/>
              <a:t>   </a:t>
            </a:r>
            <a:r>
              <a:rPr lang="en-US" dirty="0" err="1"/>
              <a:t>hopeful_cerf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ba4431a5c2fa        subbu-casestudy-microservices-docker.jar             "java -jar /</a:t>
            </a:r>
            <a:r>
              <a:rPr lang="en-US" dirty="0" err="1"/>
              <a:t>subbu</a:t>
            </a:r>
            <a:r>
              <a:rPr lang="en-US" dirty="0"/>
              <a:t>-ca…"   30 hours ago        Up 30 hours         0.0.0.0:9091-&gt;8080/</a:t>
            </a:r>
            <a:r>
              <a:rPr lang="en-US" dirty="0" err="1"/>
              <a:t>tcp</a:t>
            </a:r>
            <a:r>
              <a:rPr lang="en-US" dirty="0"/>
              <a:t>   </a:t>
            </a:r>
            <a:r>
              <a:rPr lang="en-US" dirty="0" err="1"/>
              <a:t>crazy_meninsky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ac9a3d272039        54538fc8948d                                         "java -jar /</a:t>
            </a:r>
            <a:r>
              <a:rPr lang="en-US" dirty="0" err="1"/>
              <a:t>subbu</a:t>
            </a:r>
            <a:r>
              <a:rPr lang="en-US" dirty="0"/>
              <a:t>-ca…"   30 hours ago        Up 30 hours         0.0.0.0:9090-&gt;8080/</a:t>
            </a:r>
            <a:r>
              <a:rPr lang="en-US" dirty="0" err="1"/>
              <a:t>tcp</a:t>
            </a:r>
            <a:r>
              <a:rPr lang="en-US" dirty="0"/>
              <a:t>   </a:t>
            </a:r>
            <a:r>
              <a:rPr lang="en-US" dirty="0" err="1"/>
              <a:t>boring_heisenberg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867a94ed25e3        e704287ce753                                         "/storage-</a:t>
            </a:r>
            <a:r>
              <a:rPr lang="en-US" dirty="0" err="1"/>
              <a:t>provisione</a:t>
            </a:r>
            <a:r>
              <a:rPr lang="en-US" dirty="0"/>
              <a:t>…"   2 days ago          Up 2 days                                    k8s_storage-provisioner_storage-provisioner_kube-system_cf41569a-33ac-4693-be2a-1e673e45ebba_1</a:t>
            </a:r>
          </a:p>
          <a:p>
            <a:pPr marL="0" indent="0">
              <a:buNone/>
            </a:pPr>
            <a:r>
              <a:rPr lang="en-US" dirty="0"/>
              <a:t>96ea327e35eb        129151cdf35f                                         "/compose-controller…"   2 days ago          Up 2 days                                    k8s_compose_compose-78f95d4f8c-j4lhk_docker_e5bb9b12-338d-4f4e-99a0-973ece0f631d_0</a:t>
            </a:r>
          </a:p>
          <a:p>
            <a:pPr marL="0" indent="0">
              <a:buNone/>
            </a:pPr>
            <a:r>
              <a:rPr lang="en-US" dirty="0"/>
              <a:t>149fdc1a31b3        bf261d157914                                         "/</a:t>
            </a:r>
            <a:r>
              <a:rPr lang="en-US" dirty="0" err="1"/>
              <a:t>coredns</a:t>
            </a:r>
            <a:r>
              <a:rPr lang="en-US" dirty="0"/>
              <a:t> -</a:t>
            </a:r>
            <a:r>
              <a:rPr lang="en-US" dirty="0" err="1"/>
              <a:t>conf</a:t>
            </a:r>
            <a:r>
              <a:rPr lang="en-US" dirty="0"/>
              <a:t> /etc…"   2 days ago          Up 2 days                                    k8s_coredns_coredns-5644d7b6d9-zv6m4_kube-system_48269134-3fbc-4a5c-8f10-f671e07917cd_0</a:t>
            </a:r>
          </a:p>
          <a:p>
            <a:pPr marL="0" indent="0">
              <a:buNone/>
            </a:pPr>
            <a:r>
              <a:rPr lang="en-US" dirty="0"/>
              <a:t>f205cecb47c7        bf261d157914                                         "/</a:t>
            </a:r>
            <a:r>
              <a:rPr lang="en-US" dirty="0" err="1"/>
              <a:t>coredns</a:t>
            </a:r>
            <a:r>
              <a:rPr lang="en-US" dirty="0"/>
              <a:t> -</a:t>
            </a:r>
            <a:r>
              <a:rPr lang="en-US" dirty="0" err="1"/>
              <a:t>conf</a:t>
            </a:r>
            <a:r>
              <a:rPr lang="en-US" dirty="0"/>
              <a:t> /etc…"   2 days ago          Up 2 days                                    k8s_coredns_coredns-5644d7b6d9-85fz6_kube-system_8da76ca1-bc13-4a95-90ac-330cad6f6d20_0</a:t>
            </a:r>
          </a:p>
          <a:p>
            <a:pPr marL="0" indent="0">
              <a:buNone/>
            </a:pPr>
            <a:r>
              <a:rPr lang="en-US" dirty="0"/>
              <a:t>bbb644f85e92        989749268895                                         "/</a:t>
            </a:r>
            <a:r>
              <a:rPr lang="en-US" dirty="0" err="1"/>
              <a:t>api</a:t>
            </a:r>
            <a:r>
              <a:rPr lang="en-US" dirty="0"/>
              <a:t>-server --</a:t>
            </a:r>
            <a:r>
              <a:rPr lang="en-US" dirty="0" err="1"/>
              <a:t>kubec</a:t>
            </a:r>
            <a:r>
              <a:rPr lang="en-US" dirty="0"/>
              <a:t>…"   2 days ago          Up 2 days                                    k8s_compose_compose-api-6ffb89dc58-96w7k_docker_faed47b7-753f-4acf-a61f-b4e6976c97d3_0</a:t>
            </a:r>
          </a:p>
          <a:p>
            <a:pPr marL="0" indent="0">
              <a:buNone/>
            </a:pPr>
            <a:r>
              <a:rPr lang="en-US" dirty="0"/>
              <a:t>2521e3c928dd        79da37e5a3aa                                         "/</a:t>
            </a:r>
            <a:r>
              <a:rPr lang="en-US" dirty="0" err="1"/>
              <a:t>kube-vpnkit-forwar</a:t>
            </a:r>
            <a:r>
              <a:rPr lang="en-US" dirty="0"/>
              <a:t>…"   2 days ago          Up 2 days                                    k8s_vpnkit-controller_vpnkit-controller_kube-system_a9ab932e-b5df-4426-8ed5-478bf96302ba_0</a:t>
            </a:r>
          </a:p>
          <a:p>
            <a:pPr marL="0" indent="0">
              <a:buNone/>
            </a:pPr>
            <a:r>
              <a:rPr lang="en-US" dirty="0"/>
              <a:t>90c864b57709        k8s.gcr.io/pause:3.1                                 "/pause"                 2 days ago          Up 2 days                                    k8s_POD_compose-78f95d4f8c-j4lhk_docker_e5bb9b12-338d-4f4e-99a0-973ece0f631d_0</a:t>
            </a:r>
          </a:p>
          <a:p>
            <a:pPr marL="0" indent="0">
              <a:buNone/>
            </a:pPr>
            <a:r>
              <a:rPr lang="en-US" dirty="0"/>
              <a:t>cb2cc7d18486        k8s.gcr.io/pause:3.1                                 "/pause"                 2 days ago          Up 2 days                                    k8s_POD_compose-api-6ffb89dc58-96w7k_docker_faed47b7-753f-4acf-a61f-b4e6976c97d3_0</a:t>
            </a:r>
          </a:p>
          <a:p>
            <a:pPr marL="0" indent="0">
              <a:buNone/>
            </a:pPr>
            <a:r>
              <a:rPr lang="en-US" dirty="0"/>
              <a:t>f7aeb917f72b        k8s.gcr.io/pause:3.1                                 "/pause"                 2 days ago          Up 2 days                                    k8s_POD_coredns-5644d7b6d9-zv6m4_kube-system_48269134-3fbc-4a5c-8f10-f671e07917cd_0</a:t>
            </a:r>
          </a:p>
          <a:p>
            <a:pPr marL="0" indent="0">
              <a:buNone/>
            </a:pPr>
            <a:r>
              <a:rPr lang="en-US" dirty="0"/>
              <a:t>174ffbf30737        k8s.gcr.io/pause:3.1                                 "/pause"                 2 days ago          Up 2 days                                    k8s_POD_coredns-5644d7b6d9-85fz6_kube-system_8da76ca1-bc13-4a95-90ac-330cad6f6d20_0</a:t>
            </a:r>
          </a:p>
          <a:p>
            <a:pPr marL="0" indent="0">
              <a:buNone/>
            </a:pPr>
            <a:r>
              <a:rPr lang="en-US" dirty="0"/>
              <a:t>c8cf83b6bf5c        0ee1b8a3ebe0                                         "/</a:t>
            </a:r>
            <a:r>
              <a:rPr lang="en-US" dirty="0" err="1"/>
              <a:t>usr</a:t>
            </a:r>
            <a:r>
              <a:rPr lang="en-US" dirty="0"/>
              <a:t>/local/bin/</a:t>
            </a:r>
            <a:r>
              <a:rPr lang="en-US" dirty="0" err="1"/>
              <a:t>kube</a:t>
            </a:r>
            <a:r>
              <a:rPr lang="en-US" dirty="0"/>
              <a:t>…"   2 days ago          Up 2 days                                    k8s_kube-proxy_kube-proxy-g4v94_kube-system_69795b23-d199-4265-8998-a24f3aaf69b4_0</a:t>
            </a:r>
          </a:p>
          <a:p>
            <a:pPr marL="0" indent="0">
              <a:buNone/>
            </a:pPr>
            <a:r>
              <a:rPr lang="en-US" dirty="0"/>
              <a:t>7a7e9c6bc221        k8s.gcr.io/pause:3.1                                 "/pause"                 2 days ago          Up 2 days</a:t>
            </a:r>
          </a:p>
        </p:txBody>
      </p:sp>
    </p:spTree>
    <p:extLst>
      <p:ext uri="{BB962C8B-B14F-4D97-AF65-F5344CB8AC3E}">
        <p14:creationId xmlns:p14="http://schemas.microsoft.com/office/powerpoint/2010/main" val="1707120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Choose the dependencies - Actuator: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4836" y="1825625"/>
            <a:ext cx="54823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48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Choose the dependencies - </a:t>
            </a:r>
            <a:r>
              <a:rPr lang="en-US" dirty="0" err="1" smtClean="0">
                <a:solidFill>
                  <a:srgbClr val="FF0000"/>
                </a:solidFill>
              </a:rPr>
              <a:t>DevTools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3769" y="1825625"/>
            <a:ext cx="70844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64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A4143434AB2D479BEAF00D761647BA" ma:contentTypeVersion="7" ma:contentTypeDescription="Create a new document." ma:contentTypeScope="" ma:versionID="ce1f44a50a97a81a3ba7191125192ec1">
  <xsd:schema xmlns:xsd="http://www.w3.org/2001/XMLSchema" xmlns:xs="http://www.w3.org/2001/XMLSchema" xmlns:p="http://schemas.microsoft.com/office/2006/metadata/properties" xmlns:ns2="af7717d0-65ad-4de5-aa01-07a399f026b5" xmlns:ns3="da1a2cb0-b244-440b-90a5-b34f746c2889" targetNamespace="http://schemas.microsoft.com/office/2006/metadata/properties" ma:root="true" ma:fieldsID="9b6665a5bc0aeefed93b8aa39bafc98b" ns2:_="" ns3:_="">
    <xsd:import namespace="af7717d0-65ad-4de5-aa01-07a399f026b5"/>
    <xsd:import namespace="da1a2cb0-b244-440b-90a5-b34f746c28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7717d0-65ad-4de5-aa01-07a399f026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1a2cb0-b244-440b-90a5-b34f746c288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97FEAD9-4AD2-4806-89DA-C147001425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7717d0-65ad-4de5-aa01-07a399f026b5"/>
    <ds:schemaRef ds:uri="da1a2cb0-b244-440b-90a5-b34f746c28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DFEC67-2E2F-4DEE-9651-541A6DAE71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F88388-CC2A-42E6-B71E-43BBA785CCA9}">
  <ds:schemaRefs>
    <ds:schemaRef ds:uri="http://purl.org/dc/elements/1.1/"/>
    <ds:schemaRef ds:uri="da1a2cb0-b244-440b-90a5-b34f746c2889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af7717d0-65ad-4de5-aa01-07a399f026b5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8517</TotalTime>
  <Words>3544</Words>
  <Application>Microsoft Office PowerPoint</Application>
  <PresentationFormat>Widescreen</PresentationFormat>
  <Paragraphs>376</Paragraphs>
  <Slides>79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Arial</vt:lpstr>
      <vt:lpstr>Calibri</vt:lpstr>
      <vt:lpstr>Calibri Light</vt:lpstr>
      <vt:lpstr>Office Theme</vt:lpstr>
      <vt:lpstr>Packager Shell Object</vt:lpstr>
      <vt:lpstr>Deployment of a Java Microservices Spring Boot project on Docker, by pulling the image from the DockerHub – Hands-on guide.</vt:lpstr>
      <vt:lpstr>Information:</vt:lpstr>
      <vt:lpstr>Phases of project Implementation and  deployment steps:</vt:lpstr>
      <vt:lpstr>PowerPoint Presentation</vt:lpstr>
      <vt:lpstr>A. Microservices project Implementation and  deployment steps:</vt:lpstr>
      <vt:lpstr>File – New – Spring Starter Project - Create</vt:lpstr>
      <vt:lpstr>Provide the project details:</vt:lpstr>
      <vt:lpstr>Choose the dependencies - Actuator:</vt:lpstr>
      <vt:lpstr>Choose the dependencies - DevTools:</vt:lpstr>
      <vt:lpstr>Choose the dependencies – Spring Web:</vt:lpstr>
      <vt:lpstr>Project is created (subbu-case-study):</vt:lpstr>
      <vt:lpstr>pom.xml – Deployment descriptor</vt:lpstr>
      <vt:lpstr>Give the jar name in the pom.xml:</vt:lpstr>
      <vt:lpstr>Create Controller with GetMapping and RestController:</vt:lpstr>
      <vt:lpstr>Create Dockerfile:</vt:lpstr>
      <vt:lpstr>JRE System Library:</vt:lpstr>
      <vt:lpstr>Maven Dependencies:</vt:lpstr>
      <vt:lpstr>Run as a Spring Boot App:</vt:lpstr>
      <vt:lpstr>Tomcat started successfully and message can be seen on Console:</vt:lpstr>
      <vt:lpstr>Run as Maven Install to create jar:</vt:lpstr>
      <vt:lpstr>Jar is created in the Target folder:</vt:lpstr>
      <vt:lpstr>http://localhost:8080 </vt:lpstr>
      <vt:lpstr>http://127.0.0.1:8080/message</vt:lpstr>
      <vt:lpstr>http://localhost:8080/message</vt:lpstr>
      <vt:lpstr>Stop the application:</vt:lpstr>
      <vt:lpstr>Application is stopped:</vt:lpstr>
      <vt:lpstr>Check for the output on the browser - Now no output, on the browser as the application is stopped: http://localhost:8080/message</vt:lpstr>
      <vt:lpstr>PowerPoint Presentation</vt:lpstr>
      <vt:lpstr>B. Docker deployment steps:</vt:lpstr>
      <vt:lpstr>Shows the successfully installed Docker Desktop:</vt:lpstr>
      <vt:lpstr>Click on Settings, and make sure that Docker is running:</vt:lpstr>
      <vt:lpstr>C:\Users\svemala\eclipse-workspace\subbu-case-study</vt:lpstr>
      <vt:lpstr>Launch Power Shell – goto the Dockerfile folder:</vt:lpstr>
      <vt:lpstr>View of list of docker images before our image is created:</vt:lpstr>
      <vt:lpstr>“docker images” – command:</vt:lpstr>
      <vt:lpstr>Build the Docker image using the Dockerfile using the command: docker build –t &lt;jar name&gt; .</vt:lpstr>
      <vt:lpstr>“docker build -t subbu-casestudy-microservices-docker-dockerhub.jar” – command:</vt:lpstr>
      <vt:lpstr>New local docker image created:</vt:lpstr>
      <vt:lpstr>subbu-casestudy-microservices-docker-dockerhub.jar   latest                                           ca813a46d63d        About a minute ago   646MB</vt:lpstr>
      <vt:lpstr>Running containers by default:</vt:lpstr>
      <vt:lpstr>“docker ps” - command only shows running containers by default.</vt:lpstr>
      <vt:lpstr>Run the Docker image using the command: docker run –p &lt;port number mapped to the exposed port&gt;:&lt;Exposed port&gt; &lt;jar name&gt;: Here external port 9092 is mapped to the exposed containers internal port 8080:</vt:lpstr>
      <vt:lpstr>“docker run -p 9092:8080 subbu-casestudy-microservices-docker-dockerhub.jar” – command:</vt:lpstr>
      <vt:lpstr>Check for the output on the browser – append the tag “message”, as it is mapped in the Java Controller: http://localhost:9092/message</vt:lpstr>
      <vt:lpstr>Docker images, after ran with “docker run” – now container is created:</vt:lpstr>
      <vt:lpstr>“docker images” – command ran after “docker run”:</vt:lpstr>
      <vt:lpstr>Docker ps, after docker run – now container is created:</vt:lpstr>
      <vt:lpstr>“docker ps”, command after ran with “docker run”:</vt:lpstr>
      <vt:lpstr>PowerPoint Presentation</vt:lpstr>
      <vt:lpstr>C. DockerHub deployment steps:</vt:lpstr>
      <vt:lpstr>Docker Hub, logged-in view. </vt:lpstr>
      <vt:lpstr>“docker login”- command: Login with your Docker ID to push and pull images from Docker Hub. If you don't have a Docker ID, head over to https://hub.docker.com to create one.</vt:lpstr>
      <vt:lpstr>“docker images” – command, for listing all the images:</vt:lpstr>
      <vt:lpstr>“docker ps” – command, to list the active containers:</vt:lpstr>
      <vt:lpstr>Detailed steps for Testing for the Docker Hub:</vt:lpstr>
      <vt:lpstr>Stop the Tomcat on Eclipse if it is running, before we test for the DockerHub image:</vt:lpstr>
      <vt:lpstr>“ping 8080” command – make sure like local application on Eclipse is not running:</vt:lpstr>
      <vt:lpstr>Check for the location application on the browser: http://localhost:8080/message</vt:lpstr>
      <vt:lpstr>Currently we can see a local image “subbudockerhub/subbu-casestudy-microservices-docker-dockerhub.jar”:</vt:lpstr>
      <vt:lpstr>Execute this command to delete the local images, “docker rmi -f subbudockerhub/subbu-casestudy-microservices-docker-dockerhub.jar”: </vt:lpstr>
      <vt:lpstr>Now there are no local “subbudockerhub/subbu-casestudy-microservices-docker-dockerhub.jar” images:</vt:lpstr>
      <vt:lpstr>Tag the docker image:  </vt:lpstr>
      <vt:lpstr>“docker tag subbu-casestudy-microservices-docker-dockerhub.jar subbudockerhub/subbu-casestudy-microservices-docker-dockerhub.jar ” – command executed, local image is tagged:</vt:lpstr>
      <vt:lpstr>Push the docker images into DockerHub subbudockerhub: Command – “docker push &lt;tagged name of the image&gt;”</vt:lpstr>
      <vt:lpstr>Command - “docker push subbudockerhub/subbu-casestudy-microservices-docker-dockerhub.jar”</vt:lpstr>
      <vt:lpstr>docker image “subbu-casestudy-microservices-docker-dockerhub.jar”, is pushed into the DockerHub:</vt:lpstr>
      <vt:lpstr>Run the command: “docker run –p 9092:8080 subbudockerhub/subbu-casestudy-microservices-docker-dockerhub.jar”  As there is no local image by the name, subbudockerhub/subbu-casestudy-microservices-docker-dockerhub.jar, it pulls from the public DockerHub subbudockerhub:</vt:lpstr>
      <vt:lpstr>“docker run -p 9092:8080 subbudockerhub/subbu-casestudy-microservices-docker-dockerhub.jar” command:</vt:lpstr>
      <vt:lpstr>Output on the port 9092:  http://localhost:9092/message</vt:lpstr>
      <vt:lpstr>Again docker, keeps the local image, once it pulls for the executed deployment:</vt:lpstr>
      <vt:lpstr>Generalized commands used:</vt:lpstr>
      <vt:lpstr>Kill the tasks if the port has been used by other services - optional:</vt:lpstr>
      <vt:lpstr>Kill the tasks if the port has been used by other services - optional:</vt:lpstr>
      <vt:lpstr>C:\Users\svemala\eclipse-workspace\subbu-case-study</vt:lpstr>
      <vt:lpstr>Appendix:</vt:lpstr>
      <vt:lpstr>“docker image” – command executed – we can see the local image created again:</vt:lpstr>
      <vt:lpstr>“docker image” – command executed – we can see the local image created again:</vt:lpstr>
      <vt:lpstr>“docker ps” – command executed - we can see the local image created again:</vt:lpstr>
      <vt:lpstr>“docker ps” – command executed – we can see the local image created again: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Vemala, Subramanyam</dc:creator>
  <cp:lastModifiedBy>Vemala, Subramanyam</cp:lastModifiedBy>
  <cp:revision>876</cp:revision>
  <dcterms:created xsi:type="dcterms:W3CDTF">2020-06-08T13:03:43Z</dcterms:created>
  <dcterms:modified xsi:type="dcterms:W3CDTF">2020-09-04T12:22:39Z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0x01010091A4143434AB2D479BEAF00D761647BA</vt:lpwstr>
  </property>
</Properties>
</file>